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wma" ContentType="audio/x-ms-wma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7" r:id="rId2"/>
    <p:sldId id="258" r:id="rId3"/>
    <p:sldId id="298" r:id="rId4"/>
    <p:sldId id="259" r:id="rId5"/>
    <p:sldId id="287" r:id="rId6"/>
    <p:sldId id="288" r:id="rId7"/>
    <p:sldId id="262" r:id="rId8"/>
    <p:sldId id="261" r:id="rId9"/>
    <p:sldId id="263" r:id="rId10"/>
    <p:sldId id="264" r:id="rId11"/>
    <p:sldId id="265" r:id="rId12"/>
    <p:sldId id="268" r:id="rId13"/>
    <p:sldId id="290" r:id="rId14"/>
    <p:sldId id="301" r:id="rId15"/>
    <p:sldId id="291" r:id="rId16"/>
    <p:sldId id="266" r:id="rId17"/>
    <p:sldId id="271" r:id="rId18"/>
    <p:sldId id="270" r:id="rId19"/>
    <p:sldId id="273" r:id="rId20"/>
    <p:sldId id="274" r:id="rId21"/>
    <p:sldId id="275" r:id="rId22"/>
    <p:sldId id="276" r:id="rId23"/>
    <p:sldId id="300" r:id="rId24"/>
    <p:sldId id="267" r:id="rId25"/>
    <p:sldId id="272" r:id="rId26"/>
    <p:sldId id="279" r:id="rId27"/>
    <p:sldId id="278" r:id="rId28"/>
    <p:sldId id="280" r:id="rId29"/>
    <p:sldId id="292" r:id="rId30"/>
    <p:sldId id="295" r:id="rId31"/>
    <p:sldId id="296" r:id="rId32"/>
    <p:sldId id="294" r:id="rId33"/>
    <p:sldId id="293" r:id="rId34"/>
    <p:sldId id="282" r:id="rId35"/>
    <p:sldId id="297" r:id="rId36"/>
    <p:sldId id="281" r:id="rId37"/>
    <p:sldId id="283" r:id="rId38"/>
    <p:sldId id="299" r:id="rId39"/>
    <p:sldId id="286" r:id="rId40"/>
    <p:sldId id="285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63" autoAdjust="0"/>
    <p:restoredTop sz="94660"/>
  </p:normalViewPr>
  <p:slideViewPr>
    <p:cSldViewPr snapToGrid="0">
      <p:cViewPr varScale="1">
        <p:scale>
          <a:sx n="80" d="100"/>
          <a:sy n="80" d="100"/>
        </p:scale>
        <p:origin x="86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DEB480-68D4-4965-901F-08B7C2A6823E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7DF569-6B7D-4C9C-B136-183491DDED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056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BF864-C7E8-4B9D-83CE-70FCD8806C5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493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음성이 되기 직전의 </a:t>
            </a:r>
            <a:r>
              <a:rPr lang="ko-KR" altLang="en-US" dirty="0" err="1"/>
              <a:t>스펙토그램을</a:t>
            </a:r>
            <a:r>
              <a:rPr lang="ko-KR" altLang="en-US" dirty="0"/>
              <a:t> </a:t>
            </a:r>
            <a:r>
              <a:rPr lang="ko-KR" altLang="en-US" dirty="0" err="1"/>
              <a:t>디코더에서</a:t>
            </a:r>
            <a:r>
              <a:rPr lang="ko-KR" altLang="en-US" dirty="0"/>
              <a:t> 얻었다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BF864-C7E8-4B9D-83CE-70FCD8806C5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081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BF864-C7E8-4B9D-83CE-70FCD8806C5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938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숫자로 변환된 텍스트는 </a:t>
            </a:r>
            <a:r>
              <a:rPr lang="en-US" altLang="ko-KR" dirty="0"/>
              <a:t>DECODER</a:t>
            </a:r>
            <a:r>
              <a:rPr lang="ko-KR" altLang="en-US" dirty="0"/>
              <a:t>의 과정을 거친다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BF864-C7E8-4B9D-83CE-70FCD8806C5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51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처음엔 </a:t>
            </a:r>
            <a:r>
              <a:rPr lang="en-US" altLang="ko-KR" dirty="0"/>
              <a:t>ICH</a:t>
            </a:r>
            <a:r>
              <a:rPr lang="ko-KR" altLang="en-US" dirty="0"/>
              <a:t>만 하면 되는데 굳이 저 </a:t>
            </a:r>
            <a:r>
              <a:rPr lang="en-US" altLang="ko-KR" dirty="0"/>
              <a:t> I</a:t>
            </a:r>
            <a:r>
              <a:rPr lang="ko-KR" altLang="en-US" dirty="0"/>
              <a:t> </a:t>
            </a:r>
            <a:r>
              <a:rPr lang="en-US" altLang="ko-KR" dirty="0"/>
              <a:t>LOVE</a:t>
            </a:r>
            <a:r>
              <a:rPr lang="ko-KR" altLang="en-US" dirty="0"/>
              <a:t> </a:t>
            </a:r>
            <a:r>
              <a:rPr lang="en-US" altLang="ko-KR" dirty="0"/>
              <a:t>YOU</a:t>
            </a:r>
            <a:r>
              <a:rPr lang="ko-KR" altLang="en-US" dirty="0"/>
              <a:t>가 다 들어갈 필요가 있냐</a:t>
            </a:r>
            <a:r>
              <a:rPr lang="en-US" altLang="ko-KR" dirty="0"/>
              <a:t>.. </a:t>
            </a:r>
            <a:r>
              <a:rPr lang="ko-KR" altLang="en-US" dirty="0"/>
              <a:t>주어만 나오면 되지 </a:t>
            </a:r>
            <a:r>
              <a:rPr lang="en-US" altLang="ko-KR" dirty="0"/>
              <a:t>! </a:t>
            </a:r>
            <a:r>
              <a:rPr lang="ko-KR" altLang="en-US" dirty="0"/>
              <a:t>지금은 문장이 짧아서 망정이지</a:t>
            </a:r>
            <a:endParaRPr lang="en-US" altLang="ko-KR" dirty="0"/>
          </a:p>
          <a:p>
            <a:r>
              <a:rPr lang="ko-KR" altLang="en-US" dirty="0"/>
              <a:t>처음 부분은 </a:t>
            </a:r>
            <a:r>
              <a:rPr lang="ko-KR" altLang="en-US" dirty="0" err="1"/>
              <a:t>주어부분이니까</a:t>
            </a:r>
            <a:r>
              <a:rPr lang="ko-KR" altLang="en-US" dirty="0"/>
              <a:t> </a:t>
            </a:r>
            <a:r>
              <a:rPr lang="en-US" altLang="ko-KR" dirty="0"/>
              <a:t>I</a:t>
            </a:r>
            <a:r>
              <a:rPr lang="ko-KR" altLang="en-US" dirty="0"/>
              <a:t>만 알면 되지</a:t>
            </a:r>
            <a:r>
              <a:rPr lang="en-US" altLang="ko-KR" dirty="0"/>
              <a:t>! </a:t>
            </a:r>
            <a:r>
              <a:rPr lang="ko-KR" altLang="en-US" dirty="0"/>
              <a:t>굳이 </a:t>
            </a:r>
            <a:r>
              <a:rPr lang="ko-KR" altLang="en-US" dirty="0" err="1"/>
              <a:t>문장다</a:t>
            </a:r>
            <a:r>
              <a:rPr lang="ko-KR" altLang="en-US" dirty="0"/>
              <a:t> </a:t>
            </a:r>
            <a:r>
              <a:rPr lang="ko-KR" altLang="en-US" dirty="0" err="1"/>
              <a:t>들어가야되냐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BF864-C7E8-4B9D-83CE-70FCD8806C5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501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숫자로 변환된 텍스트는 </a:t>
            </a:r>
            <a:r>
              <a:rPr lang="en-US" altLang="ko-KR" dirty="0"/>
              <a:t>DECODER</a:t>
            </a:r>
            <a:r>
              <a:rPr lang="ko-KR" altLang="en-US" dirty="0"/>
              <a:t>의 과정을 거친다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BF864-C7E8-4B9D-83CE-70FCD8806C5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316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숫자로 변환된 텍스트는 </a:t>
            </a:r>
            <a:r>
              <a:rPr lang="en-US" altLang="ko-KR" dirty="0"/>
              <a:t>DECODER</a:t>
            </a:r>
            <a:r>
              <a:rPr lang="ko-KR" altLang="en-US" dirty="0"/>
              <a:t>의 과정을 거친다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BF864-C7E8-4B9D-83CE-70FCD8806C5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24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 step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당 하나가 아닌 여러 프레임의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스펙트로그램을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예상함으로써 훈련 시간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합성 시간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 사이즈를 줄이는 것이다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연속한 프레임의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스펙트로그램끼리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서로 겹치는 정보가 많기 때문에 가능하다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 step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당 예측하는 프레임의 개수를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reduction factor(r)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부른다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 연구에서는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4-10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때 작동함을 확인했다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BF864-C7E8-4B9D-83CE-70FCD8806C5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293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음성이 되기 직전의 </a:t>
            </a:r>
            <a:r>
              <a:rPr lang="ko-KR" altLang="en-US" dirty="0" err="1"/>
              <a:t>스펙토그램을</a:t>
            </a:r>
            <a:r>
              <a:rPr lang="ko-KR" altLang="en-US" dirty="0"/>
              <a:t> </a:t>
            </a:r>
            <a:r>
              <a:rPr lang="ko-KR" altLang="en-US" dirty="0" err="1"/>
              <a:t>디코더에서</a:t>
            </a:r>
            <a:r>
              <a:rPr lang="ko-KR" altLang="en-US" dirty="0"/>
              <a:t> 얻었다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BF864-C7E8-4B9D-83CE-70FCD8806C5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76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BF864-C7E8-4B9D-83CE-70FCD8806C5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747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8854B6-E056-4891-878A-F6B86CC9D4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ED9EB6-7E6D-4331-8F4B-512D9DA139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C6D755-38EF-4C9C-BC03-97CAE52D3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7558E-6B6D-4848-B571-34E140CDB4FA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419680-05CC-4B4A-8443-D80D50166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AFAEA1-27D7-4C27-BFC9-E0E6B70A4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8F65F-F7CF-4694-BF34-22491489F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508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30116-FA65-4D4D-8B09-1F2F8D5A7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5F3AB3E-2513-45AA-8CDE-6019A0DCD3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DB1A6B-7447-43EE-986E-69452F8A2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7558E-6B6D-4848-B571-34E140CDB4FA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736C50-1C82-49A7-859B-CB424DDC9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5F0D26-25E8-4416-82C1-4EA63AB43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8F65F-F7CF-4694-BF34-22491489F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05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EF38FEB-006E-428C-A0B8-4B4E4FB2DA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4E7ADC-A548-48B6-A0B2-F4D11802A8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295CA6-1119-4DEC-A8F4-AA7DAA267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7558E-6B6D-4848-B571-34E140CDB4FA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5B675E-C580-42A4-A860-FEE3A1649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E5BC40-1689-49F0-9F68-3B5429757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8F65F-F7CF-4694-BF34-22491489F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739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6280B57-44E2-44ED-9303-0C8C53F136BE}"/>
              </a:ext>
            </a:extLst>
          </p:cNvPr>
          <p:cNvCxnSpPr>
            <a:cxnSpLocks/>
          </p:cNvCxnSpPr>
          <p:nvPr userDrawn="1"/>
        </p:nvCxnSpPr>
        <p:spPr>
          <a:xfrm>
            <a:off x="463314" y="468630"/>
            <a:ext cx="0" cy="445770"/>
          </a:xfrm>
          <a:prstGeom prst="line">
            <a:avLst/>
          </a:prstGeom>
          <a:ln w="793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10C3DEE9-7A38-447B-9B81-9D8F5A6E04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7862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38AC9743-FB40-484F-B9A9-6A654DA1DCB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8565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880C3-A994-40C8-A80E-9301F809B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9707A7-AA5C-4D28-96CC-236C59268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E3F17C-E56B-4A5B-B9D5-6DA17DA8A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7558E-6B6D-4848-B571-34E140CDB4FA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2E799F-AB69-458D-B276-A65946F1E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B1050C-22E6-4178-9D72-7DE1D88A8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8F65F-F7CF-4694-BF34-22491489F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577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8C29D4-23E3-4A60-B8F8-BD8D18C67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403040-4A42-4DCC-A0C6-372045576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137B76-FEDE-460B-BBCA-A2092177B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7558E-6B6D-4848-B571-34E140CDB4FA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90023A-1D46-411D-AD85-918FE2222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080706-E343-46F0-8F02-915F5918D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8F65F-F7CF-4694-BF34-22491489F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839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D0828E-7851-448D-8434-641468F7C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5321C4-C6BC-455F-902B-ACF5A80B4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37EACF-28BE-4D4C-8446-E863531CD2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EA4407-20CE-4AC0-8903-F548B58FA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7558E-6B6D-4848-B571-34E140CDB4FA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82F168-B188-495F-9F20-DB793B997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307B2E-C75E-4DB5-AD1F-E8DD928C8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8F65F-F7CF-4694-BF34-22491489F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693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6A5F3-07D8-4B3E-AFF6-D6CA7BB9E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2722B4-D8DD-4389-BE58-85BF8CB81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9DBC9F-F284-4481-B683-519126B4E4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7D1B64-9C1A-495A-B250-8C8F069021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B7F1857-F4A9-4CB1-8D5E-9E4DB538EF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8E9434-20F5-4A6A-877D-0397A8E16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7558E-6B6D-4848-B571-34E140CDB4FA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A7CBF7B-CAC3-4E76-887E-D48ACE5A9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D62F0C9-779C-46EC-ADEE-2F7785246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8F65F-F7CF-4694-BF34-22491489F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381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96EF1A-21EA-43CE-813C-50AB767FC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69DA14A-3F17-478B-8C94-B5748AF73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7558E-6B6D-4848-B571-34E140CDB4FA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9D3B351-4A1D-4068-A400-1C0286B89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4A69B5-8CAF-4769-B0DC-17A9C6760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8F65F-F7CF-4694-BF34-22491489F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600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52A06A-9D52-42E8-B341-45CBCF851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7558E-6B6D-4848-B571-34E140CDB4FA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C4CFDBA-93EA-45DA-9DCC-C6DBF686F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F77586-A45B-4225-877E-5DE80CF26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8F65F-F7CF-4694-BF34-22491489F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729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498CFE-1BA1-4110-AFE0-06D3E00FA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22F960-5377-451C-9AA9-9B1841CBC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40B4CF-B859-4677-8BFD-10EA22AB64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746895-9DA1-4223-A88A-C0B1AFEEC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7558E-6B6D-4848-B571-34E140CDB4FA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79756B-FCB9-43E4-B017-4F4E144F9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342173-CA9D-4D24-9C8F-29B275DBF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8F65F-F7CF-4694-BF34-22491489F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306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14758-FAB7-4B87-8F0B-A8BCAFC83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A0BF8FF-8092-47A2-A1D2-7F1F76C9CF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600A9B-480F-4E22-BF49-CE70333556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A73C4A-D3E2-4AB5-9C6B-246A256B3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7558E-6B6D-4848-B571-34E140CDB4FA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D083CA-4006-43AB-85BD-DD1B1A45E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D04740-FE9E-4690-8E65-11105C862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8F65F-F7CF-4694-BF34-22491489F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334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AC471C8-E5BD-4E6C-993A-0F44CB4B2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60ABD5-EBC3-4C69-BBD6-776ECBA28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FED626-ECCB-4170-85B6-1AD7D36BCE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7558E-6B6D-4848-B571-34E140CDB4FA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876C6D-A5BA-4120-AE48-7DD6F4ED31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0F846D-6766-4412-9CE6-169362807F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28F65F-F7CF-4694-BF34-22491489F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37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.png"/><Relationship Id="rId7" Type="http://schemas.openxmlformats.org/officeDocument/2006/relationships/image" Target="../media/image28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0.png"/><Relationship Id="rId11" Type="http://schemas.openxmlformats.org/officeDocument/2006/relationships/image" Target="../media/image34.pn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0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0.png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4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3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microsoft.com/office/2007/relationships/media" Target="../media/media3.wav"/><Relationship Id="rId7" Type="http://schemas.openxmlformats.org/officeDocument/2006/relationships/image" Target="../media/image50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49.png"/><Relationship Id="rId4" Type="http://schemas.openxmlformats.org/officeDocument/2006/relationships/audio" Target="../media/media3.wav"/><Relationship Id="rId9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microsoft.com/office/2007/relationships/media" Target="../media/media2.wav"/><Relationship Id="rId7" Type="http://schemas.openxmlformats.org/officeDocument/2006/relationships/image" Target="../media/image48.pn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47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2.png"/><Relationship Id="rId4" Type="http://schemas.openxmlformats.org/officeDocument/2006/relationships/audio" Target="../media/media2.wav"/><Relationship Id="rId9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microsoft.com/office/2007/relationships/media" Target="../media/media5.wav"/><Relationship Id="rId7" Type="http://schemas.openxmlformats.org/officeDocument/2006/relationships/image" Target="../media/image2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53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49.png"/><Relationship Id="rId4" Type="http://schemas.openxmlformats.org/officeDocument/2006/relationships/audio" Target="../media/media5.wav"/><Relationship Id="rId9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microsoft.com/office/2007/relationships/media" Target="../media/media6.wav"/><Relationship Id="rId7" Type="http://schemas.openxmlformats.org/officeDocument/2006/relationships/image" Target="../media/image47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54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2.png"/><Relationship Id="rId4" Type="http://schemas.openxmlformats.org/officeDocument/2006/relationships/audio" Target="../media/media6.wav"/><Relationship Id="rId9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media" Target="../media/media8.wav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2.xml"/><Relationship Id="rId4" Type="http://schemas.openxmlformats.org/officeDocument/2006/relationships/audio" Target="../media/media8.wav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56.png"/><Relationship Id="rId7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0.png"/><Relationship Id="rId5" Type="http://schemas.openxmlformats.org/officeDocument/2006/relationships/image" Target="../media/image410.png"/><Relationship Id="rId4" Type="http://schemas.openxmlformats.org/officeDocument/2006/relationships/image" Target="../media/image40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7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0.png"/><Relationship Id="rId5" Type="http://schemas.openxmlformats.org/officeDocument/2006/relationships/image" Target="../media/image410.png"/><Relationship Id="rId10" Type="http://schemas.openxmlformats.org/officeDocument/2006/relationships/image" Target="../media/image60.jpeg"/><Relationship Id="rId4" Type="http://schemas.openxmlformats.org/officeDocument/2006/relationships/image" Target="../media/image400.png"/><Relationship Id="rId9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ttps://img.dmitory.com/img/201910/6pC/z1q/6pCz1q7nkAQ0yG6usm6A4k.png">
            <a:extLst>
              <a:ext uri="{FF2B5EF4-FFF2-40B4-BE49-F238E27FC236}">
                <a16:creationId xmlns:a16="http://schemas.microsoft.com/office/drawing/2014/main" id="{208FB515-D9C5-4D77-80D2-810DB72B11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" r="1" b="1"/>
          <a:stretch/>
        </p:blipFill>
        <p:spPr bwMode="auto">
          <a:xfrm>
            <a:off x="20" y="19466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E5E4C3-C283-4BF5-8359-B00C6F39E0A7}"/>
              </a:ext>
            </a:extLst>
          </p:cNvPr>
          <p:cNvSpPr txBox="1"/>
          <p:nvPr/>
        </p:nvSpPr>
        <p:spPr>
          <a:xfrm>
            <a:off x="3296093" y="871870"/>
            <a:ext cx="8814391" cy="343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665D81F-98ED-4CDA-8EDF-7491E08EA0E0}"/>
              </a:ext>
            </a:extLst>
          </p:cNvPr>
          <p:cNvSpPr/>
          <p:nvPr/>
        </p:nvSpPr>
        <p:spPr>
          <a:xfrm>
            <a:off x="0" y="0"/>
            <a:ext cx="12192000" cy="685799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F32CF0-F8B7-47A7-B4FA-F8895B46E347}"/>
              </a:ext>
            </a:extLst>
          </p:cNvPr>
          <p:cNvSpPr txBox="1"/>
          <p:nvPr/>
        </p:nvSpPr>
        <p:spPr>
          <a:xfrm>
            <a:off x="1337310" y="1245870"/>
            <a:ext cx="45034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뉴스 읽어주는 </a:t>
            </a:r>
            <a:r>
              <a:rPr lang="ko-KR" altLang="en-US" sz="5400" spc="-15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딥러닝</a:t>
            </a:r>
            <a:r>
              <a:rPr lang="ko-KR" altLang="en-US" sz="5400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만들기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1B4C8C0-BC6F-48BD-AA70-9361F1573A76}"/>
              </a:ext>
            </a:extLst>
          </p:cNvPr>
          <p:cNvGrpSpPr/>
          <p:nvPr/>
        </p:nvGrpSpPr>
        <p:grpSpPr>
          <a:xfrm>
            <a:off x="5971643" y="4306186"/>
            <a:ext cx="3463290" cy="534650"/>
            <a:chOff x="5971643" y="4306186"/>
            <a:chExt cx="3463290" cy="53465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9AC40A-FA0B-4768-A4A8-51FA746F0890}"/>
                </a:ext>
              </a:extLst>
            </p:cNvPr>
            <p:cNvSpPr txBox="1"/>
            <p:nvPr/>
          </p:nvSpPr>
          <p:spPr>
            <a:xfrm>
              <a:off x="5971643" y="4306186"/>
              <a:ext cx="34632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-150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182STG30 </a:t>
              </a:r>
              <a:r>
                <a:rPr lang="ko-KR" altLang="en-US" sz="2800" spc="-150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정혜윤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77950DB-BE3C-4E09-9F34-1F99D8A51A26}"/>
                </a:ext>
              </a:extLst>
            </p:cNvPr>
            <p:cNvCxnSpPr/>
            <p:nvPr/>
          </p:nvCxnSpPr>
          <p:spPr>
            <a:xfrm>
              <a:off x="6084570" y="4840836"/>
              <a:ext cx="2579370" cy="0"/>
            </a:xfrm>
            <a:prstGeom prst="line">
              <a:avLst/>
            </a:prstGeom>
            <a:ln w="793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B4F8D54-6F87-41F2-AB50-6C104E35F6BF}"/>
              </a:ext>
            </a:extLst>
          </p:cNvPr>
          <p:cNvSpPr txBox="1"/>
          <p:nvPr/>
        </p:nvSpPr>
        <p:spPr>
          <a:xfrm>
            <a:off x="1468877" y="3151762"/>
            <a:ext cx="4502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000" spc="-15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부제</a:t>
            </a:r>
            <a:r>
              <a:rPr lang="en-US" altLang="ko-KR" sz="2000" spc="-15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sz="2000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잠꼬대</a:t>
            </a:r>
            <a:r>
              <a:rPr lang="ko-KR" altLang="en-US" sz="2000" spc="-15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하는 손석희 딥러닝 만들기</a:t>
            </a:r>
          </a:p>
        </p:txBody>
      </p:sp>
    </p:spTree>
    <p:extLst>
      <p:ext uri="{BB962C8B-B14F-4D97-AF65-F5344CB8AC3E}">
        <p14:creationId xmlns:p14="http://schemas.microsoft.com/office/powerpoint/2010/main" val="2733443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44DAAB4-784B-4416-86E1-210ECD3ECD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10044"/>
            <a:ext cx="2743200" cy="365125"/>
          </a:xfrm>
        </p:spPr>
        <p:txBody>
          <a:bodyPr/>
          <a:lstStyle/>
          <a:p>
            <a:fld id="{38AC9743-FB40-484F-B9A9-6A654DA1DCBD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A043A2-E5C8-4689-BB78-08946399287F}"/>
              </a:ext>
            </a:extLst>
          </p:cNvPr>
          <p:cNvSpPr txBox="1"/>
          <p:nvPr/>
        </p:nvSpPr>
        <p:spPr>
          <a:xfrm>
            <a:off x="723015" y="414670"/>
            <a:ext cx="3125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프로세싱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1C51C9-D599-48F9-8721-834833B1C99D}"/>
              </a:ext>
            </a:extLst>
          </p:cNvPr>
          <p:cNvSpPr txBox="1"/>
          <p:nvPr/>
        </p:nvSpPr>
        <p:spPr>
          <a:xfrm>
            <a:off x="404036" y="1286540"/>
            <a:ext cx="10763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</a:rPr>
              <a:t>Step5 : </a:t>
            </a:r>
            <a:r>
              <a:rPr lang="ko-KR" altLang="en-US" spc="-1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그러나 우리에겐 대본이 있으니</a:t>
            </a:r>
            <a:r>
              <a:rPr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! </a:t>
            </a:r>
            <a:r>
              <a:rPr lang="ko-KR" altLang="en-US" b="1" spc="-1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대본과 어느정도 일치하게 인식한 음원파일만 저장하여 사용하기</a:t>
            </a:r>
            <a:endParaRPr lang="en-US" altLang="ko-KR" b="1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altLang="ko-KR" b="1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ko-KR" b="1" spc="-1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+</a:t>
            </a:r>
            <a:r>
              <a:rPr lang="ko-KR" altLang="en-US" spc="-1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너무 짧거나 긴 문장 제외 </a:t>
            </a:r>
            <a:r>
              <a:rPr lang="en-US" altLang="ko-KR" b="1" spc="-15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anose="05000000000000000000" pitchFamily="2" charset="2"/>
              </a:rPr>
              <a:t></a:t>
            </a:r>
            <a:r>
              <a:rPr lang="ko-KR" altLang="en-US" spc="-1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전체 </a:t>
            </a:r>
            <a:r>
              <a:rPr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49,632</a:t>
            </a:r>
            <a:r>
              <a:rPr lang="ko-KR" altLang="en-US" spc="-1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개 파일</a:t>
            </a:r>
            <a:r>
              <a:rPr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spc="-1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중 </a:t>
            </a:r>
            <a:r>
              <a:rPr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6,661</a:t>
            </a:r>
            <a:r>
              <a:rPr lang="ko-KR" altLang="en-US" spc="-1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개 파일</a:t>
            </a:r>
            <a:r>
              <a:rPr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(13%,</a:t>
            </a:r>
            <a:r>
              <a:rPr lang="ko-KR" altLang="en-US" spc="-1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약 </a:t>
            </a:r>
            <a:r>
              <a:rPr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4</a:t>
            </a:r>
            <a:r>
              <a:rPr lang="ko-KR" altLang="en-US" spc="-1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시간</a:t>
            </a:r>
            <a:r>
              <a:rPr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</a:t>
            </a:r>
            <a:r>
              <a:rPr lang="ko-KR" altLang="en-US" spc="-1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만 사용</a:t>
            </a:r>
            <a:r>
              <a:rPr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! </a:t>
            </a:r>
            <a:endParaRPr lang="ko-KR" altLang="en-US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249C75-3B75-4C16-9B50-207303CE5F11}"/>
              </a:ext>
            </a:extLst>
          </p:cNvPr>
          <p:cNvSpPr txBox="1"/>
          <p:nvPr/>
        </p:nvSpPr>
        <p:spPr>
          <a:xfrm>
            <a:off x="404036" y="2558520"/>
            <a:ext cx="10763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</a:rPr>
              <a:t>Step6 : 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</a:rPr>
              <a:t>모델에 넣어줄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6,661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개의 </a:t>
            </a:r>
            <a:r>
              <a:rPr lang="en-US" altLang="ko-KR" b="1" spc="-15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npz</a:t>
            </a:r>
            <a:r>
              <a:rPr lang="ko-KR" altLang="en-US" b="1" spc="-1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파일</a:t>
            </a:r>
            <a:r>
              <a:rPr lang="en-US" altLang="ko-KR" b="1" spc="-1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altLang="ko-KR" b="1" spc="-15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Numpy</a:t>
            </a:r>
            <a:r>
              <a:rPr lang="en-US" altLang="ko-KR" b="1" spc="-1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b="1" spc="-1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포맷</a:t>
            </a:r>
            <a:r>
              <a:rPr lang="en-US" altLang="ko-KR" b="1" spc="-1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r>
              <a:rPr lang="ko-KR" altLang="en-US" b="1" spc="-1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을 생성</a:t>
            </a:r>
            <a:endParaRPr lang="en-US" altLang="ko-KR" b="1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ko-KR" b="1" spc="-1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en-US" altLang="ko-KR" b="1" spc="-15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anose="05000000000000000000" pitchFamily="2" charset="2"/>
              </a:rPr>
              <a:t> </a:t>
            </a:r>
            <a:r>
              <a:rPr lang="en-US" altLang="ko-KR" b="1" spc="-150" dirty="0" err="1">
                <a:solidFill>
                  <a:schemeClr val="tx1">
                    <a:lumMod val="95000"/>
                    <a:lumOff val="5000"/>
                  </a:schemeClr>
                </a:solidFill>
                <a:sym typeface="Wingdings" panose="05000000000000000000" pitchFamily="2" charset="2"/>
              </a:rPr>
              <a:t>npz</a:t>
            </a:r>
            <a:r>
              <a:rPr lang="ko-KR" altLang="en-US" b="1" spc="-15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anose="05000000000000000000" pitchFamily="2" charset="2"/>
              </a:rPr>
              <a:t>파일은 압축파일로 </a:t>
            </a:r>
            <a:r>
              <a:rPr lang="ko-KR" altLang="en-US" spc="-15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anose="05000000000000000000" pitchFamily="2" charset="2"/>
              </a:rPr>
              <a:t>텍스트</a:t>
            </a:r>
            <a:r>
              <a:rPr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anose="05000000000000000000" pitchFamily="2" charset="2"/>
              </a:rPr>
              <a:t>, </a:t>
            </a:r>
            <a:r>
              <a:rPr lang="ko-KR" altLang="en-US" spc="-15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anose="05000000000000000000" pitchFamily="2" charset="2"/>
              </a:rPr>
              <a:t>음원</a:t>
            </a:r>
            <a:r>
              <a:rPr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anose="05000000000000000000" pitchFamily="2" charset="2"/>
              </a:rPr>
              <a:t>, (</a:t>
            </a:r>
            <a:r>
              <a:rPr lang="ko-KR" altLang="en-US" spc="-15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anose="05000000000000000000" pitchFamily="2" charset="2"/>
              </a:rPr>
              <a:t>음원을 변환한</a:t>
            </a:r>
            <a:r>
              <a:rPr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anose="05000000000000000000" pitchFamily="2" charset="2"/>
              </a:rPr>
              <a:t>) </a:t>
            </a:r>
            <a:r>
              <a:rPr lang="ko-KR" altLang="en-US" spc="-150" dirty="0" err="1">
                <a:solidFill>
                  <a:schemeClr val="tx1">
                    <a:lumMod val="95000"/>
                    <a:lumOff val="5000"/>
                  </a:schemeClr>
                </a:solidFill>
                <a:sym typeface="Wingdings" panose="05000000000000000000" pitchFamily="2" charset="2"/>
              </a:rPr>
              <a:t>스펙토그램이</a:t>
            </a:r>
            <a:r>
              <a:rPr lang="ko-KR" altLang="en-US" spc="-15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ko-KR" altLang="en-US" spc="-150" dirty="0" err="1">
                <a:solidFill>
                  <a:schemeClr val="tx1">
                    <a:lumMod val="95000"/>
                    <a:lumOff val="5000"/>
                  </a:schemeClr>
                </a:solidFill>
                <a:sym typeface="Wingdings" panose="05000000000000000000" pitchFamily="2" charset="2"/>
              </a:rPr>
              <a:t>포함됌</a:t>
            </a:r>
            <a:endParaRPr lang="ko-KR" altLang="en-US" spc="-1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AF259C-5FE2-4B7C-A544-425CC8727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36" y="3977816"/>
            <a:ext cx="4909191" cy="26147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14065A-0FCC-4089-BD0E-5014C79C5152}"/>
              </a:ext>
            </a:extLst>
          </p:cNvPr>
          <p:cNvSpPr txBox="1"/>
          <p:nvPr/>
        </p:nvSpPr>
        <p:spPr>
          <a:xfrm>
            <a:off x="5575037" y="5163311"/>
            <a:ext cx="4726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pc="-150" dirty="0" err="1">
                <a:solidFill>
                  <a:schemeClr val="accent6">
                    <a:lumMod val="50000"/>
                  </a:schemeClr>
                </a:solidFill>
              </a:rPr>
              <a:t>스펙토그램은</a:t>
            </a:r>
            <a:r>
              <a:rPr lang="ko-KR" altLang="en-US" spc="-150" dirty="0">
                <a:solidFill>
                  <a:schemeClr val="accent6">
                    <a:lumMod val="50000"/>
                  </a:schemeClr>
                </a:solidFill>
              </a:rPr>
              <a:t> 음성을 숫자로 표현하는 방법이며 </a:t>
            </a:r>
            <a:r>
              <a:rPr lang="ko-KR" altLang="en-US" spc="-150" dirty="0" err="1">
                <a:solidFill>
                  <a:schemeClr val="accent6">
                    <a:lumMod val="50000"/>
                  </a:schemeClr>
                </a:solidFill>
              </a:rPr>
              <a:t>스펙토그램이</a:t>
            </a:r>
            <a:r>
              <a:rPr lang="ko-KR" altLang="en-US" spc="-150" dirty="0">
                <a:solidFill>
                  <a:schemeClr val="accent6">
                    <a:lumMod val="50000"/>
                  </a:schemeClr>
                </a:solidFill>
              </a:rPr>
              <a:t> 있으면 음성을 만들 수 있다</a:t>
            </a:r>
            <a:r>
              <a:rPr lang="en-US" altLang="ko-KR" spc="-150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ko-KR" altLang="en-US" spc="-15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056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44DAAB4-784B-4416-86E1-210ECD3ECD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C9743-FB40-484F-B9A9-6A654DA1DCBD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A043A2-E5C8-4689-BB78-08946399287F}"/>
              </a:ext>
            </a:extLst>
          </p:cNvPr>
          <p:cNvSpPr txBox="1"/>
          <p:nvPr/>
        </p:nvSpPr>
        <p:spPr>
          <a:xfrm>
            <a:off x="723015" y="414670"/>
            <a:ext cx="3125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모델</a:t>
            </a:r>
          </a:p>
        </p:txBody>
      </p:sp>
      <p:pic>
        <p:nvPicPr>
          <p:cNvPr id="7170" name="Picture 2" descr="google research에 대한 이미지 검색결과">
            <a:extLst>
              <a:ext uri="{FF2B5EF4-FFF2-40B4-BE49-F238E27FC236}">
                <a16:creationId xmlns:a16="http://schemas.microsoft.com/office/drawing/2014/main" id="{A7B302F0-08AB-4685-A51C-BDEEDA67CC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42" b="37520"/>
          <a:stretch/>
        </p:blipFill>
        <p:spPr bwMode="auto">
          <a:xfrm>
            <a:off x="278130" y="1523156"/>
            <a:ext cx="4019550" cy="58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BAD02C-9C97-450B-8C70-D667923514F9}"/>
              </a:ext>
            </a:extLst>
          </p:cNvPr>
          <p:cNvSpPr txBox="1"/>
          <p:nvPr/>
        </p:nvSpPr>
        <p:spPr>
          <a:xfrm>
            <a:off x="4103370" y="1575205"/>
            <a:ext cx="6606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/>
              <a:t>에서 </a:t>
            </a:r>
            <a:r>
              <a:rPr lang="en-US" altLang="ko-KR" spc="-150" dirty="0"/>
              <a:t>2017.04</a:t>
            </a:r>
            <a:r>
              <a:rPr lang="ko-KR" altLang="en-US" spc="-150" dirty="0"/>
              <a:t>에 공개한 </a:t>
            </a:r>
            <a:r>
              <a:rPr lang="en-US" altLang="ko-KR" sz="2400" b="1" spc="-150" dirty="0" err="1"/>
              <a:t>Tacotron</a:t>
            </a:r>
            <a:r>
              <a:rPr lang="en-US" altLang="ko-KR" sz="2400" b="1" spc="-150" dirty="0"/>
              <a:t> </a:t>
            </a:r>
            <a:r>
              <a:rPr lang="ko-KR" altLang="en-US" spc="-150" dirty="0"/>
              <a:t>모형을 사용하고자 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20BE9B-2818-4353-BF9E-319737BB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" y="2416165"/>
            <a:ext cx="4889183" cy="2025670"/>
          </a:xfrm>
          <a:prstGeom prst="rect">
            <a:avLst/>
          </a:prstGeom>
        </p:spPr>
      </p:pic>
      <p:pic>
        <p:nvPicPr>
          <p:cNvPr id="7174" name="Picture 6" descr="tacotron에 대한 이미지 검색결과">
            <a:extLst>
              <a:ext uri="{FF2B5EF4-FFF2-40B4-BE49-F238E27FC236}">
                <a16:creationId xmlns:a16="http://schemas.microsoft.com/office/drawing/2014/main" id="{23BB077B-3789-42D0-BE19-A4B76B1AB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203" y="2179466"/>
            <a:ext cx="6999416" cy="393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taco icon에 대한 이미지 검색결과">
            <a:extLst>
              <a:ext uri="{FF2B5EF4-FFF2-40B4-BE49-F238E27FC236}">
                <a16:creationId xmlns:a16="http://schemas.microsoft.com/office/drawing/2014/main" id="{9BEC6B25-3901-4CF5-A400-B4518B01E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734">
            <a:off x="6576555" y="1085791"/>
            <a:ext cx="693635" cy="693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078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67D24FD-FF96-42A4-9D20-ABD43E64B6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C9743-FB40-484F-B9A9-6A654DA1DCBD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3049DB-C708-4C45-BDF8-BB9EA9F0FE44}"/>
              </a:ext>
            </a:extLst>
          </p:cNvPr>
          <p:cNvSpPr txBox="1"/>
          <p:nvPr/>
        </p:nvSpPr>
        <p:spPr>
          <a:xfrm>
            <a:off x="723015" y="414670"/>
            <a:ext cx="3125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Tacotron</a:t>
            </a:r>
            <a:endParaRPr lang="ko-KR" altLang="en-US" sz="2800" spc="-1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DD15D4A-E435-4300-B401-40AB36BBE31C}"/>
              </a:ext>
            </a:extLst>
          </p:cNvPr>
          <p:cNvGrpSpPr/>
          <p:nvPr/>
        </p:nvGrpSpPr>
        <p:grpSpPr>
          <a:xfrm>
            <a:off x="723015" y="3934109"/>
            <a:ext cx="8215292" cy="1062988"/>
            <a:chOff x="1589051" y="1507123"/>
            <a:chExt cx="6643192" cy="40364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B09658B-E00B-4283-9B19-EF67BC90F358}"/>
                </a:ext>
              </a:extLst>
            </p:cNvPr>
            <p:cNvSpPr txBox="1"/>
            <p:nvPr/>
          </p:nvSpPr>
          <p:spPr>
            <a:xfrm>
              <a:off x="4213403" y="1601208"/>
              <a:ext cx="1573618" cy="198682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+mn-ea"/>
                </a:rPr>
                <a:t>모델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09B5421-E04E-4590-A30E-944E07F970F8}"/>
                </a:ext>
              </a:extLst>
            </p:cNvPr>
            <p:cNvSpPr/>
            <p:nvPr/>
          </p:nvSpPr>
          <p:spPr>
            <a:xfrm>
              <a:off x="3641386" y="1507123"/>
              <a:ext cx="1874520" cy="403648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CF2CE7C8-E95D-477B-85F3-7DA03AE5124E}"/>
                </a:ext>
              </a:extLst>
            </p:cNvPr>
            <p:cNvCxnSpPr>
              <a:cxnSpLocks/>
            </p:cNvCxnSpPr>
            <p:nvPr/>
          </p:nvCxnSpPr>
          <p:spPr>
            <a:xfrm>
              <a:off x="2704041" y="1700549"/>
              <a:ext cx="875326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6E93FB9E-2136-4342-929C-0F2EDF3E9326}"/>
                </a:ext>
              </a:extLst>
            </p:cNvPr>
            <p:cNvCxnSpPr/>
            <p:nvPr/>
          </p:nvCxnSpPr>
          <p:spPr>
            <a:xfrm>
              <a:off x="5573056" y="1700549"/>
              <a:ext cx="875326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E1F5C7F-9C5A-4688-9C0E-1D79D56769D7}"/>
                </a:ext>
              </a:extLst>
            </p:cNvPr>
            <p:cNvSpPr txBox="1"/>
            <p:nvPr/>
          </p:nvSpPr>
          <p:spPr>
            <a:xfrm>
              <a:off x="1589051" y="1604146"/>
              <a:ext cx="1573618" cy="198682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+mn-ea"/>
                </a:rPr>
                <a:t>텍스트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775F99A-4294-46D2-A377-F00BB83CE1CE}"/>
                </a:ext>
              </a:extLst>
            </p:cNvPr>
            <p:cNvSpPr txBox="1"/>
            <p:nvPr/>
          </p:nvSpPr>
          <p:spPr>
            <a:xfrm>
              <a:off x="6658625" y="1601208"/>
              <a:ext cx="1573618" cy="198682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+mn-ea"/>
                </a:rPr>
                <a:t>음성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BEEAD0C-DBBD-4639-80A5-4E60ABE931D8}"/>
              </a:ext>
            </a:extLst>
          </p:cNvPr>
          <p:cNvGrpSpPr/>
          <p:nvPr/>
        </p:nvGrpSpPr>
        <p:grpSpPr>
          <a:xfrm>
            <a:off x="723015" y="1915028"/>
            <a:ext cx="11227776" cy="1062988"/>
            <a:chOff x="964224" y="2756829"/>
            <a:chExt cx="11227776" cy="106298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CF3B4E8-FDDE-46BE-9445-447E4111A89B}"/>
                </a:ext>
              </a:extLst>
            </p:cNvPr>
            <p:cNvGrpSpPr/>
            <p:nvPr/>
          </p:nvGrpSpPr>
          <p:grpSpPr>
            <a:xfrm>
              <a:off x="964224" y="2756829"/>
              <a:ext cx="11227776" cy="1062988"/>
              <a:chOff x="1589051" y="1507123"/>
              <a:chExt cx="9079199" cy="403648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46578B8-5F31-4E7B-AE84-1D52FBAC77DB}"/>
                  </a:ext>
                </a:extLst>
              </p:cNvPr>
              <p:cNvSpPr/>
              <p:nvPr/>
            </p:nvSpPr>
            <p:spPr>
              <a:xfrm>
                <a:off x="3641386" y="1507123"/>
                <a:ext cx="4423427" cy="403648"/>
              </a:xfrm>
              <a:prstGeom prst="rect">
                <a:avLst/>
              </a:prstGeom>
              <a:noFill/>
              <a:ln w="762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414EBFB1-9ED5-41A0-9087-4FE0C41974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4041" y="1700549"/>
                <a:ext cx="875326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FF0A43D4-720B-4CEB-9714-951DE4AB812C}"/>
                  </a:ext>
                </a:extLst>
              </p:cNvPr>
              <p:cNvCxnSpPr/>
              <p:nvPr/>
            </p:nvCxnSpPr>
            <p:spPr>
              <a:xfrm>
                <a:off x="8142060" y="1693999"/>
                <a:ext cx="875326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4FB0F00-CD2E-4483-BE02-4B792CB55A16}"/>
                  </a:ext>
                </a:extLst>
              </p:cNvPr>
              <p:cNvSpPr txBox="1"/>
              <p:nvPr/>
            </p:nvSpPr>
            <p:spPr>
              <a:xfrm>
                <a:off x="1589051" y="1604146"/>
                <a:ext cx="1573618" cy="198682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spc="-150" dirty="0">
                    <a:latin typeface="+mn-ea"/>
                  </a:rPr>
                  <a:t>텍스트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86EEA9-2F0D-4C99-8BA3-6CBC6B4BDAAB}"/>
                  </a:ext>
                </a:extLst>
              </p:cNvPr>
              <p:cNvSpPr txBox="1"/>
              <p:nvPr/>
            </p:nvSpPr>
            <p:spPr>
              <a:xfrm>
                <a:off x="9094632" y="1601019"/>
                <a:ext cx="1573618" cy="198682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spc="-150" dirty="0">
                    <a:latin typeface="+mn-ea"/>
                  </a:rPr>
                  <a:t>음성</a:t>
                </a:r>
              </a:p>
            </p:txBody>
          </p:sp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52E0A30-3D15-4BBA-8B39-C8CD99E90934}"/>
                </a:ext>
              </a:extLst>
            </p:cNvPr>
            <p:cNvSpPr/>
            <p:nvPr/>
          </p:nvSpPr>
          <p:spPr>
            <a:xfrm>
              <a:off x="3654641" y="2909229"/>
              <a:ext cx="1527989" cy="745783"/>
            </a:xfrm>
            <a:prstGeom prst="rect">
              <a:avLst/>
            </a:prstGeom>
            <a:noFill/>
            <a:ln w="476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BCDCFAC-793D-4B95-BAFB-E3A647C3C5B4}"/>
                </a:ext>
              </a:extLst>
            </p:cNvPr>
            <p:cNvSpPr/>
            <p:nvPr/>
          </p:nvSpPr>
          <p:spPr>
            <a:xfrm>
              <a:off x="5445518" y="2909229"/>
              <a:ext cx="1527989" cy="745783"/>
            </a:xfrm>
            <a:prstGeom prst="rect">
              <a:avLst/>
            </a:prstGeom>
            <a:noFill/>
            <a:ln w="476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3E2554A-C57D-4A69-A4D4-B262D0D6B41A}"/>
                </a:ext>
              </a:extLst>
            </p:cNvPr>
            <p:cNvSpPr/>
            <p:nvPr/>
          </p:nvSpPr>
          <p:spPr>
            <a:xfrm>
              <a:off x="7261010" y="2909229"/>
              <a:ext cx="1527989" cy="745783"/>
            </a:xfrm>
            <a:prstGeom prst="rect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12267788-420A-43C5-A049-0FF6AFC7FE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8410" y="3265865"/>
              <a:ext cx="471329" cy="1039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D837B9AF-B96A-44F8-8789-A4D041AE16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3275" y="3265914"/>
              <a:ext cx="471329" cy="1039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3FCD613-800C-400B-B216-C316BCDE7A34}"/>
                </a:ext>
              </a:extLst>
            </p:cNvPr>
            <p:cNvSpPr txBox="1"/>
            <p:nvPr/>
          </p:nvSpPr>
          <p:spPr>
            <a:xfrm>
              <a:off x="3943926" y="3048903"/>
              <a:ext cx="905227" cy="400110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latin typeface="+mn-ea"/>
                </a:rPr>
                <a:t>토큰화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07BC1DA-7959-45E0-B7C2-B5BC70561321}"/>
                </a:ext>
              </a:extLst>
            </p:cNvPr>
            <p:cNvSpPr txBox="1"/>
            <p:nvPr/>
          </p:nvSpPr>
          <p:spPr>
            <a:xfrm>
              <a:off x="5645266" y="3085268"/>
              <a:ext cx="1276838" cy="400110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>
                  <a:latin typeface="+mn-ea"/>
                </a:rPr>
                <a:t>운율분석</a:t>
              </a:r>
              <a:endParaRPr lang="ko-KR" altLang="en-US" sz="2000" spc="-150" dirty="0">
                <a:latin typeface="+mn-ea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FD6B51B-674B-4923-B5BD-F963948E3B20}"/>
                </a:ext>
              </a:extLst>
            </p:cNvPr>
            <p:cNvSpPr txBox="1"/>
            <p:nvPr/>
          </p:nvSpPr>
          <p:spPr>
            <a:xfrm>
              <a:off x="7693969" y="3073890"/>
              <a:ext cx="1276838" cy="400110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latin typeface="+mn-ea"/>
                </a:rPr>
                <a:t>모델</a:t>
              </a:r>
              <a:endParaRPr lang="en-US" altLang="ko-KR" sz="2000" spc="-150" dirty="0">
                <a:latin typeface="+mn-ea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5F03D2F0-4F7D-4DF0-9292-38D3990FD05C}"/>
              </a:ext>
            </a:extLst>
          </p:cNvPr>
          <p:cNvSpPr txBox="1"/>
          <p:nvPr/>
        </p:nvSpPr>
        <p:spPr>
          <a:xfrm>
            <a:off x="723015" y="1303154"/>
            <a:ext cx="2792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000" b="1" spc="-150" dirty="0">
                <a:solidFill>
                  <a:schemeClr val="accent6">
                    <a:lumMod val="50000"/>
                  </a:schemeClr>
                </a:solidFill>
              </a:rPr>
              <a:t>기존  음성학습 모형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B5E2D5-10A0-4996-9EB6-0DD444476F38}"/>
              </a:ext>
            </a:extLst>
          </p:cNvPr>
          <p:cNvSpPr txBox="1"/>
          <p:nvPr/>
        </p:nvSpPr>
        <p:spPr>
          <a:xfrm>
            <a:off x="723015" y="3322234"/>
            <a:ext cx="1720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000" b="1" spc="-150" dirty="0" err="1">
                <a:solidFill>
                  <a:schemeClr val="accent6">
                    <a:lumMod val="50000"/>
                  </a:schemeClr>
                </a:solidFill>
              </a:rPr>
              <a:t>Tacotron</a:t>
            </a:r>
            <a:endParaRPr lang="ko-KR" altLang="en-US" sz="2000" b="1" spc="-15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E7FC90B-31DB-4F7A-BDF5-8533DF5F98E2}"/>
              </a:ext>
            </a:extLst>
          </p:cNvPr>
          <p:cNvSpPr/>
          <p:nvPr/>
        </p:nvSpPr>
        <p:spPr>
          <a:xfrm>
            <a:off x="445477" y="1207477"/>
            <a:ext cx="10656277" cy="4126523"/>
          </a:xfrm>
          <a:prstGeom prst="rect">
            <a:avLst/>
          </a:prstGeom>
          <a:noFill/>
          <a:ln w="635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937B216-9E68-4040-87BF-911AA67743F5}"/>
              </a:ext>
            </a:extLst>
          </p:cNvPr>
          <p:cNvSpPr txBox="1"/>
          <p:nvPr/>
        </p:nvSpPr>
        <p:spPr>
          <a:xfrm>
            <a:off x="445477" y="5623445"/>
            <a:ext cx="6901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pc="-150" dirty="0"/>
              <a:t>음성에 대한 전문지식들이 없어도 모델링을 할 수 있음</a:t>
            </a:r>
            <a:endParaRPr lang="en-US" altLang="ko-KR" spc="-15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pc="-150" dirty="0"/>
              <a:t>파이프라인이 하나라서 에러가 누적되는 것을 막을 수 있음  </a:t>
            </a:r>
            <a:endParaRPr lang="en-US" altLang="ko-KR" spc="-15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ko-KR" altLang="en-US" spc="-1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0E5BAD-AF0E-4250-8786-0CFFD8D351E8}"/>
              </a:ext>
            </a:extLst>
          </p:cNvPr>
          <p:cNvSpPr txBox="1"/>
          <p:nvPr/>
        </p:nvSpPr>
        <p:spPr>
          <a:xfrm>
            <a:off x="3411775" y="2559114"/>
            <a:ext cx="1606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/>
              <a:t>문장을 </a:t>
            </a:r>
            <a:r>
              <a:rPr lang="en-US" altLang="ko-KR" sz="1200" spc="-150" dirty="0"/>
              <a:t>‘</a:t>
            </a:r>
            <a:r>
              <a:rPr lang="ko-KR" altLang="en-US" sz="1200" spc="-150" dirty="0"/>
              <a:t>잘</a:t>
            </a:r>
            <a:r>
              <a:rPr lang="en-US" altLang="ko-KR" sz="1200" spc="-150" dirty="0"/>
              <a:t>’</a:t>
            </a:r>
            <a:r>
              <a:rPr lang="ko-KR" altLang="en-US" sz="1200" spc="-150" dirty="0"/>
              <a:t> </a:t>
            </a:r>
            <a:r>
              <a:rPr lang="ko-KR" altLang="en-US" sz="1200" spc="-150" dirty="0" err="1"/>
              <a:t>잘라내기</a:t>
            </a:r>
            <a:endParaRPr lang="ko-KR" altLang="en-US" sz="1200" spc="-15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88098D-15A1-411F-B478-06E27E783BC4}"/>
              </a:ext>
            </a:extLst>
          </p:cNvPr>
          <p:cNvSpPr txBox="1"/>
          <p:nvPr/>
        </p:nvSpPr>
        <p:spPr>
          <a:xfrm>
            <a:off x="5523441" y="2567761"/>
            <a:ext cx="13352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/>
              <a:t>언어의 리듬</a:t>
            </a:r>
          </a:p>
        </p:txBody>
      </p:sp>
      <p:pic>
        <p:nvPicPr>
          <p:cNvPr id="35" name="Picture 12" descr="taco icon에 대한 이미지 검색결과">
            <a:extLst>
              <a:ext uri="{FF2B5EF4-FFF2-40B4-BE49-F238E27FC236}">
                <a16:creationId xmlns:a16="http://schemas.microsoft.com/office/drawing/2014/main" id="{97E91CF8-53C8-47C9-8615-D87BAF9FD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734">
            <a:off x="2097168" y="3170822"/>
            <a:ext cx="693635" cy="693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FFC7CEB-41A3-49B1-BD21-6681DB9D0BB7}"/>
              </a:ext>
            </a:extLst>
          </p:cNvPr>
          <p:cNvSpPr txBox="1"/>
          <p:nvPr/>
        </p:nvSpPr>
        <p:spPr>
          <a:xfrm>
            <a:off x="4608459" y="1584548"/>
            <a:ext cx="2937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/>
              <a:t>모델에 정제된 인풋을 넣어주어야 함  </a:t>
            </a:r>
          </a:p>
        </p:txBody>
      </p:sp>
    </p:spTree>
    <p:extLst>
      <p:ext uri="{BB962C8B-B14F-4D97-AF65-F5344CB8AC3E}">
        <p14:creationId xmlns:p14="http://schemas.microsoft.com/office/powerpoint/2010/main" val="1751765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67D24FD-FF96-42A4-9D20-ABD43E64B6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78624"/>
            <a:ext cx="2743200" cy="365125"/>
          </a:xfrm>
        </p:spPr>
        <p:txBody>
          <a:bodyPr/>
          <a:lstStyle/>
          <a:p>
            <a:fld id="{38AC9743-FB40-484F-B9A9-6A654DA1DCBD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3049DB-C708-4C45-BDF8-BB9EA9F0FE44}"/>
              </a:ext>
            </a:extLst>
          </p:cNvPr>
          <p:cNvSpPr txBox="1"/>
          <p:nvPr/>
        </p:nvSpPr>
        <p:spPr>
          <a:xfrm>
            <a:off x="723015" y="414670"/>
            <a:ext cx="3125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Tacotron</a:t>
            </a:r>
            <a:endParaRPr lang="ko-KR" altLang="en-US" sz="2800" spc="-1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C7CCF82-FF03-4A0D-A7C8-0DE6396EF111}"/>
              </a:ext>
            </a:extLst>
          </p:cNvPr>
          <p:cNvGrpSpPr/>
          <p:nvPr/>
        </p:nvGrpSpPr>
        <p:grpSpPr>
          <a:xfrm>
            <a:off x="6835484" y="2694220"/>
            <a:ext cx="3446035" cy="2977720"/>
            <a:chOff x="6571883" y="2642048"/>
            <a:chExt cx="3446035" cy="2977720"/>
          </a:xfrm>
        </p:grpSpPr>
        <p:sp>
          <p:nvSpPr>
            <p:cNvPr id="17" name="대각선 줄무늬 16">
              <a:extLst>
                <a:ext uri="{FF2B5EF4-FFF2-40B4-BE49-F238E27FC236}">
                  <a16:creationId xmlns:a16="http://schemas.microsoft.com/office/drawing/2014/main" id="{2AE00A59-7D4B-42DD-9CCB-CB1C9B886FED}"/>
                </a:ext>
              </a:extLst>
            </p:cNvPr>
            <p:cNvSpPr/>
            <p:nvPr/>
          </p:nvSpPr>
          <p:spPr>
            <a:xfrm rot="2694301">
              <a:off x="7121855" y="3462476"/>
              <a:ext cx="1909339" cy="1972151"/>
            </a:xfrm>
            <a:prstGeom prst="diagStripe">
              <a:avLst>
                <a:gd name="adj" fmla="val 49825"/>
              </a:avLst>
            </a:prstGeom>
            <a:gradFill flip="none" rotWithShape="1">
              <a:gsLst>
                <a:gs pos="30000">
                  <a:srgbClr val="DEACEC"/>
                </a:gs>
                <a:gs pos="15000">
                  <a:srgbClr val="3E155B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3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3074" name="Picture 2" descr="spectrogram에 대한 이미지 검색결과">
              <a:extLst>
                <a:ext uri="{FF2B5EF4-FFF2-40B4-BE49-F238E27FC236}">
                  <a16:creationId xmlns:a16="http://schemas.microsoft.com/office/drawing/2014/main" id="{2497C6A3-69F6-44B6-AD21-08C362FC93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3263" y="2642048"/>
              <a:ext cx="2097630" cy="1330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rnn에 대한 이미지 검색결과">
              <a:extLst>
                <a:ext uri="{FF2B5EF4-FFF2-40B4-BE49-F238E27FC236}">
                  <a16:creationId xmlns:a16="http://schemas.microsoft.com/office/drawing/2014/main" id="{90865BC1-6A46-48F2-9D70-4798E628FA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83" b="20543"/>
            <a:stretch/>
          </p:blipFill>
          <p:spPr bwMode="auto">
            <a:xfrm>
              <a:off x="6571883" y="4174165"/>
              <a:ext cx="3446035" cy="1445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E781BEB-5B0D-4491-9F72-B1085769D30A}"/>
              </a:ext>
            </a:extLst>
          </p:cNvPr>
          <p:cNvGrpSpPr/>
          <p:nvPr/>
        </p:nvGrpSpPr>
        <p:grpSpPr>
          <a:xfrm>
            <a:off x="3649204" y="2422729"/>
            <a:ext cx="3005952" cy="2868112"/>
            <a:chOff x="3265930" y="1445261"/>
            <a:chExt cx="3583843" cy="3364316"/>
          </a:xfrm>
        </p:grpSpPr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1A9DD331-C914-4F40-83D7-AA6D581A6D69}"/>
                </a:ext>
              </a:extLst>
            </p:cNvPr>
            <p:cNvCxnSpPr>
              <a:cxnSpLocks/>
              <a:endCxn id="3076" idx="1"/>
            </p:cNvCxnSpPr>
            <p:nvPr/>
          </p:nvCxnSpPr>
          <p:spPr>
            <a:xfrm>
              <a:off x="3265930" y="1445261"/>
              <a:ext cx="3583843" cy="3364316"/>
            </a:xfrm>
            <a:prstGeom prst="straightConnector1">
              <a:avLst/>
            </a:prstGeom>
            <a:ln w="1651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ED87BC0-B8F0-4988-A759-2576D1950D17}"/>
                </a:ext>
              </a:extLst>
            </p:cNvPr>
            <p:cNvSpPr txBox="1"/>
            <p:nvPr/>
          </p:nvSpPr>
          <p:spPr>
            <a:xfrm>
              <a:off x="4200821" y="2768393"/>
              <a:ext cx="1758790" cy="974765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pc="-150" dirty="0">
                  <a:solidFill>
                    <a:schemeClr val="bg1"/>
                  </a:solidFill>
                </a:rPr>
                <a:t>Attention</a:t>
              </a:r>
            </a:p>
            <a:p>
              <a:pPr algn="ctr"/>
              <a:r>
                <a:rPr lang="ko-KR" altLang="en-US" sz="2400" b="1" spc="-150" dirty="0">
                  <a:solidFill>
                    <a:schemeClr val="bg1"/>
                  </a:solidFill>
                </a:rPr>
                <a:t>메커니즘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3ED1D22-7ADE-45C0-B7E8-6D70133BA53A}"/>
              </a:ext>
            </a:extLst>
          </p:cNvPr>
          <p:cNvGrpSpPr/>
          <p:nvPr/>
        </p:nvGrpSpPr>
        <p:grpSpPr>
          <a:xfrm>
            <a:off x="1965978" y="2064496"/>
            <a:ext cx="2309553" cy="3770998"/>
            <a:chOff x="1774039" y="1841939"/>
            <a:chExt cx="2309553" cy="377099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3DB25B8-1CAB-4300-98AC-1AA1D779C246}"/>
                </a:ext>
              </a:extLst>
            </p:cNvPr>
            <p:cNvSpPr txBox="1"/>
            <p:nvPr/>
          </p:nvSpPr>
          <p:spPr>
            <a:xfrm>
              <a:off x="1774039" y="4912925"/>
              <a:ext cx="196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pc="-300" dirty="0" err="1"/>
                <a:t>ㅅ</a:t>
              </a:r>
              <a:r>
                <a:rPr lang="ko-KR" altLang="en-US" spc="-300" dirty="0"/>
                <a:t> </a:t>
              </a:r>
              <a:r>
                <a:rPr lang="ko-KR" altLang="en-US" spc="-300" dirty="0" err="1"/>
                <a:t>ㅔ</a:t>
              </a:r>
              <a:r>
                <a:rPr lang="ko-KR" altLang="en-US" spc="-300" dirty="0"/>
                <a:t> </a:t>
              </a:r>
              <a:r>
                <a:rPr lang="ko-KR" altLang="en-US" spc="-300" dirty="0" err="1"/>
                <a:t>ㄱ</a:t>
              </a:r>
              <a:r>
                <a:rPr lang="ko-KR" altLang="en-US" spc="-300" dirty="0"/>
                <a:t> </a:t>
              </a:r>
              <a:r>
                <a:rPr lang="ko-KR" altLang="en-US" spc="-300" dirty="0" err="1"/>
                <a:t>ㅖ</a:t>
              </a:r>
              <a:r>
                <a:rPr lang="ko-KR" altLang="en-US" spc="-300" dirty="0"/>
                <a:t> </a:t>
              </a:r>
              <a:r>
                <a:rPr lang="ko-KR" altLang="en-US" spc="-300" dirty="0" err="1"/>
                <a:t>ㅅ</a:t>
              </a:r>
              <a:r>
                <a:rPr lang="ko-KR" altLang="en-US" spc="-300" dirty="0"/>
                <a:t> </a:t>
              </a:r>
              <a:r>
                <a:rPr lang="ko-KR" altLang="en-US" spc="-300" dirty="0" err="1"/>
                <a:t>ㅏ</a:t>
              </a:r>
              <a:endParaRPr lang="ko-KR" altLang="en-US" spc="-3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AB9A5F1-545B-4C16-B019-85A8C2169641}"/>
                </a:ext>
              </a:extLst>
            </p:cNvPr>
            <p:cNvSpPr txBox="1"/>
            <p:nvPr/>
          </p:nvSpPr>
          <p:spPr>
            <a:xfrm>
              <a:off x="2120556" y="5243605"/>
              <a:ext cx="196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pc="-150" dirty="0"/>
                <a:t>세계사</a:t>
              </a: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67AEA8F-24E2-4F50-AC81-96DE0022C29B}"/>
                </a:ext>
              </a:extLst>
            </p:cNvPr>
            <p:cNvGrpSpPr/>
            <p:nvPr/>
          </p:nvGrpSpPr>
          <p:grpSpPr>
            <a:xfrm>
              <a:off x="2036436" y="1841939"/>
              <a:ext cx="1056543" cy="2138746"/>
              <a:chOff x="2221268" y="1841939"/>
              <a:chExt cx="1056543" cy="2138746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C06DBED7-3A1B-4A19-A58E-AD2E5E87AADC}"/>
                  </a:ext>
                </a:extLst>
              </p:cNvPr>
              <p:cNvGrpSpPr/>
              <p:nvPr/>
            </p:nvGrpSpPr>
            <p:grpSpPr>
              <a:xfrm>
                <a:off x="2221268" y="1841939"/>
                <a:ext cx="1028576" cy="2138746"/>
                <a:chOff x="2221268" y="1841939"/>
                <a:chExt cx="1028576" cy="2138746"/>
              </a:xfrm>
            </p:grpSpPr>
            <p:pic>
              <p:nvPicPr>
                <p:cNvPr id="2058" name="Picture 10" descr="neural network에 대한 이미지 검색결과">
                  <a:extLst>
                    <a:ext uri="{FF2B5EF4-FFF2-40B4-BE49-F238E27FC236}">
                      <a16:creationId xmlns:a16="http://schemas.microsoft.com/office/drawing/2014/main" id="{F989DBE2-10D6-468A-9D81-67E627B247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0942"/>
                <a:stretch/>
              </p:blipFill>
              <p:spPr bwMode="auto">
                <a:xfrm rot="16200000">
                  <a:off x="2029488" y="2760328"/>
                  <a:ext cx="1445602" cy="99511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130E47ED-4072-4B7C-B1D2-FE4F9832281A}"/>
                    </a:ext>
                  </a:extLst>
                </p:cNvPr>
                <p:cNvGrpSpPr/>
                <p:nvPr/>
              </p:nvGrpSpPr>
              <p:grpSpPr>
                <a:xfrm>
                  <a:off x="2221268" y="1841939"/>
                  <a:ext cx="711831" cy="663836"/>
                  <a:chOff x="1909537" y="1772972"/>
                  <a:chExt cx="711831" cy="663836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8" name="TextBox 37">
                        <a:extLst>
                          <a:ext uri="{FF2B5EF4-FFF2-40B4-BE49-F238E27FC236}">
                            <a16:creationId xmlns:a16="http://schemas.microsoft.com/office/drawing/2014/main" id="{FFACB091-9CA2-46FD-B0E3-EA0BEF65D0F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09537" y="1772972"/>
                        <a:ext cx="301365" cy="66383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1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ko-KR" sz="10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US" altLang="ko-KR" sz="1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altLang="ko-KR" sz="1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  <m:r>
                                                    <a:rPr lang="en-US" altLang="ko-KR" sz="1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.2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altLang="ko-KR" sz="1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0.5</m:t>
                                                  </m:r>
                                                </m:e>
                                              </m:eqArr>
                                            </m:e>
                                          </m:mr>
                                          <m:mr>
                                            <m:e>
                                              <m:r>
                                                <a:rPr lang="en-US" altLang="ko-KR" sz="1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0.7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1000" b="0" i="1" smtClean="0">
                                            <a:latin typeface="Cambria Math" panose="02040503050406030204" pitchFamily="18" charset="0"/>
                                          </a:rPr>
                                          <m:t>1.0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1000" i="1" smtClean="0">
                                            <a:latin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m:oMathPara>
                        </a14:m>
                        <a:endParaRPr lang="ko-KR" altLang="en-US" sz="1000" dirty="0"/>
                      </a:p>
                    </p:txBody>
                  </p:sp>
                </mc:Choice>
                <mc:Fallback xmlns="">
                  <p:sp>
                    <p:nvSpPr>
                      <p:cNvPr id="38" name="TextBox 37">
                        <a:extLst>
                          <a:ext uri="{FF2B5EF4-FFF2-40B4-BE49-F238E27FC236}">
                            <a16:creationId xmlns:a16="http://schemas.microsoft.com/office/drawing/2014/main" id="{FFACB091-9CA2-46FD-B0E3-EA0BEF65D0F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909537" y="1772972"/>
                        <a:ext cx="301365" cy="663836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5" name="TextBox 44">
                        <a:extLst>
                          <a:ext uri="{FF2B5EF4-FFF2-40B4-BE49-F238E27FC236}">
                            <a16:creationId xmlns:a16="http://schemas.microsoft.com/office/drawing/2014/main" id="{8793B779-46CB-4419-898A-7DBD724DAC3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20003" y="1772972"/>
                        <a:ext cx="301365" cy="6637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1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ko-KR" sz="10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US" altLang="ko-KR" sz="1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altLang="ko-KR" sz="1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  <m:r>
                                                    <a:rPr lang="en-US" altLang="ko-KR" sz="1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.8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altLang="ko-KR" sz="1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0.4</m:t>
                                                  </m:r>
                                                </m:e>
                                              </m:eqArr>
                                            </m:e>
                                          </m:mr>
                                          <m:mr>
                                            <m:e>
                                              <m:r>
                                                <a:rPr lang="en-US" altLang="ko-KR" sz="1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0.2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1000" b="0" i="1" smtClean="0">
                                            <a:latin typeface="Cambria Math" panose="02040503050406030204" pitchFamily="18" charset="0"/>
                                          </a:rPr>
                                          <m:t>0.0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1000" i="1" smtClean="0">
                                            <a:latin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m:oMathPara>
                        </a14:m>
                        <a:endParaRPr lang="ko-KR" altLang="en-US" sz="1000" dirty="0"/>
                      </a:p>
                    </p:txBody>
                  </p:sp>
                </mc:Choice>
                <mc:Fallback xmlns="">
                  <p:sp>
                    <p:nvSpPr>
                      <p:cNvPr id="45" name="TextBox 44">
                        <a:extLst>
                          <a:ext uri="{FF2B5EF4-FFF2-40B4-BE49-F238E27FC236}">
                            <a16:creationId xmlns:a16="http://schemas.microsoft.com/office/drawing/2014/main" id="{8793B779-46CB-4419-898A-7DBD724DAC3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20003" y="1772972"/>
                        <a:ext cx="301365" cy="663771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직사각형 6">
                    <a:extLst>
                      <a:ext uri="{FF2B5EF4-FFF2-40B4-BE49-F238E27FC236}">
                        <a16:creationId xmlns:a16="http://schemas.microsoft.com/office/drawing/2014/main" id="{D19FA21E-5F2D-4D8D-857C-B4CBE6222A19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2923868" y="1948732"/>
                    <a:ext cx="33855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7" name="직사각형 6">
                    <a:extLst>
                      <a:ext uri="{FF2B5EF4-FFF2-40B4-BE49-F238E27FC236}">
                        <a16:creationId xmlns:a16="http://schemas.microsoft.com/office/drawing/2014/main" id="{D19FA21E-5F2D-4D8D-857C-B4CBE6222A1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2923868" y="1948732"/>
                    <a:ext cx="338554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1028" name="Picture 4" descr="text icon에 대한 이미지 검색결과">
              <a:extLst>
                <a:ext uri="{FF2B5EF4-FFF2-40B4-BE49-F238E27FC236}">
                  <a16:creationId xmlns:a16="http://schemas.microsoft.com/office/drawing/2014/main" id="{92D06CF4-47FF-49CE-9F90-D9D01898F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4364" y="4040206"/>
              <a:ext cx="911020" cy="911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7E29E12-8A2C-49E6-A139-C0AE461E2A25}"/>
              </a:ext>
            </a:extLst>
          </p:cNvPr>
          <p:cNvGrpSpPr/>
          <p:nvPr/>
        </p:nvGrpSpPr>
        <p:grpSpPr>
          <a:xfrm>
            <a:off x="1414130" y="156739"/>
            <a:ext cx="9406270" cy="6255762"/>
            <a:chOff x="1414130" y="156739"/>
            <a:chExt cx="9406270" cy="625576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34F0F9F-34E9-42F1-9EB7-A6A1CB0F54B9}"/>
                </a:ext>
              </a:extLst>
            </p:cNvPr>
            <p:cNvSpPr/>
            <p:nvPr/>
          </p:nvSpPr>
          <p:spPr>
            <a:xfrm>
              <a:off x="9103263" y="5427976"/>
              <a:ext cx="17171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b="1" dirty="0">
                  <a:solidFill>
                    <a:srgbClr val="C00000"/>
                  </a:solidFill>
                </a:rPr>
                <a:t>③Decoder</a:t>
              </a:r>
              <a:endParaRPr lang="ko-KR" altLang="en-US" sz="2400" dirty="0">
                <a:solidFill>
                  <a:srgbClr val="C00000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56415B7-67D9-4AC0-9B29-60EDB376E12C}"/>
                </a:ext>
              </a:extLst>
            </p:cNvPr>
            <p:cNvGrpSpPr/>
            <p:nvPr/>
          </p:nvGrpSpPr>
          <p:grpSpPr>
            <a:xfrm>
              <a:off x="1414130" y="156739"/>
              <a:ext cx="9363740" cy="6255762"/>
              <a:chOff x="1414130" y="156739"/>
              <a:chExt cx="9363740" cy="6255762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67948BD1-1041-44FE-9947-F2C1E1DC640B}"/>
                  </a:ext>
                </a:extLst>
              </p:cNvPr>
              <p:cNvGrpSpPr/>
              <p:nvPr/>
            </p:nvGrpSpPr>
            <p:grpSpPr>
              <a:xfrm>
                <a:off x="1414130" y="1998921"/>
                <a:ext cx="2711303" cy="4413580"/>
                <a:chOff x="1414130" y="1998921"/>
                <a:chExt cx="2711303" cy="4413580"/>
              </a:xfrm>
            </p:grpSpPr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3CD8D6C7-8203-4930-8A56-264ECF05C469}"/>
                    </a:ext>
                  </a:extLst>
                </p:cNvPr>
                <p:cNvSpPr/>
                <p:nvPr/>
              </p:nvSpPr>
              <p:spPr>
                <a:xfrm>
                  <a:off x="1414130" y="1998921"/>
                  <a:ext cx="2711303" cy="3902149"/>
                </a:xfrm>
                <a:prstGeom prst="rect">
                  <a:avLst/>
                </a:prstGeom>
                <a:noFill/>
                <a:ln w="63500">
                  <a:solidFill>
                    <a:schemeClr val="accent1">
                      <a:lumMod val="50000"/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97F18CF3-F5E8-4E37-842B-5DADF6579982}"/>
                    </a:ext>
                  </a:extLst>
                </p:cNvPr>
                <p:cNvSpPr/>
                <p:nvPr/>
              </p:nvSpPr>
              <p:spPr>
                <a:xfrm>
                  <a:off x="1934456" y="5950836"/>
                  <a:ext cx="167065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400" b="1" dirty="0">
                      <a:solidFill>
                        <a:srgbClr val="002060"/>
                      </a:solidFill>
                    </a:rPr>
                    <a:t>①Encoder</a:t>
                  </a:r>
                  <a:endParaRPr lang="ko-KR" altLang="en-US" sz="2400" dirty="0">
                    <a:solidFill>
                      <a:srgbClr val="002060"/>
                    </a:solidFill>
                  </a:endParaRPr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E2E26686-F9FE-4FA0-A802-FDBBA374B888}"/>
                  </a:ext>
                </a:extLst>
              </p:cNvPr>
              <p:cNvGrpSpPr/>
              <p:nvPr/>
            </p:nvGrpSpPr>
            <p:grpSpPr>
              <a:xfrm>
                <a:off x="4187052" y="3188971"/>
                <a:ext cx="1877950" cy="1986960"/>
                <a:chOff x="4187052" y="3188971"/>
                <a:chExt cx="1877950" cy="1986960"/>
              </a:xfrm>
            </p:grpSpPr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09D4E686-DF76-4EE0-ACB8-F881EB7D88B2}"/>
                    </a:ext>
                  </a:extLst>
                </p:cNvPr>
                <p:cNvSpPr/>
                <p:nvPr/>
              </p:nvSpPr>
              <p:spPr>
                <a:xfrm>
                  <a:off x="4400550" y="3188971"/>
                  <a:ext cx="1543050" cy="1554480"/>
                </a:xfrm>
                <a:prstGeom prst="rect">
                  <a:avLst/>
                </a:prstGeom>
                <a:noFill/>
                <a:ln w="63500">
                  <a:solidFill>
                    <a:schemeClr val="accent6">
                      <a:lumMod val="50000"/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E03871D5-8CE5-474B-BF3F-D41C3070E5D1}"/>
                    </a:ext>
                  </a:extLst>
                </p:cNvPr>
                <p:cNvSpPr/>
                <p:nvPr/>
              </p:nvSpPr>
              <p:spPr>
                <a:xfrm>
                  <a:off x="4187052" y="4714266"/>
                  <a:ext cx="187795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400" b="1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②Attention</a:t>
                  </a:r>
                  <a:endParaRPr lang="ko-KR" altLang="en-US" sz="2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93D7068E-213D-438B-AFBA-57B165162B88}"/>
                  </a:ext>
                </a:extLst>
              </p:cNvPr>
              <p:cNvSpPr/>
              <p:nvPr/>
            </p:nvSpPr>
            <p:spPr>
              <a:xfrm>
                <a:off x="6210959" y="2640331"/>
                <a:ext cx="4566911" cy="3249310"/>
              </a:xfrm>
              <a:prstGeom prst="rect">
                <a:avLst/>
              </a:prstGeom>
              <a:noFill/>
              <a:ln w="63500">
                <a:solidFill>
                  <a:srgbClr val="C00000">
                    <a:alpha val="6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DBC462A1-D67D-4A0D-90C8-8EBF4B980B5B}"/>
                  </a:ext>
                </a:extLst>
              </p:cNvPr>
              <p:cNvSpPr/>
              <p:nvPr/>
            </p:nvSpPr>
            <p:spPr>
              <a:xfrm>
                <a:off x="6448921" y="629961"/>
                <a:ext cx="3640509" cy="1918929"/>
              </a:xfrm>
              <a:prstGeom prst="rect">
                <a:avLst/>
              </a:prstGeom>
              <a:noFill/>
              <a:ln w="63500">
                <a:solidFill>
                  <a:schemeClr val="accent4">
                    <a:lumMod val="75000"/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B52EFA16-EC4B-40B8-A442-2FAF933D3641}"/>
                  </a:ext>
                </a:extLst>
              </p:cNvPr>
              <p:cNvSpPr/>
              <p:nvPr/>
            </p:nvSpPr>
            <p:spPr>
              <a:xfrm>
                <a:off x="8549460" y="156739"/>
                <a:ext cx="16940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accent4">
                        <a:lumMod val="50000"/>
                      </a:schemeClr>
                    </a:solidFill>
                  </a:rPr>
                  <a:t>④Vocoder</a:t>
                </a:r>
                <a:endParaRPr lang="ko-KR" altLang="en-US" sz="24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52DAF5C-86D2-429E-B0F5-09F3D3BAE65E}"/>
              </a:ext>
            </a:extLst>
          </p:cNvPr>
          <p:cNvGrpSpPr/>
          <p:nvPr/>
        </p:nvGrpSpPr>
        <p:grpSpPr>
          <a:xfrm>
            <a:off x="7027571" y="756554"/>
            <a:ext cx="3059349" cy="2107004"/>
            <a:chOff x="7027571" y="756554"/>
            <a:chExt cx="3059349" cy="2107004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E03C6B2-F0CE-44D4-A4AB-1F6BFF6C3BAA}"/>
                </a:ext>
              </a:extLst>
            </p:cNvPr>
            <p:cNvGrpSpPr/>
            <p:nvPr/>
          </p:nvGrpSpPr>
          <p:grpSpPr>
            <a:xfrm>
              <a:off x="7027571" y="756554"/>
              <a:ext cx="2339161" cy="2107004"/>
              <a:chOff x="7439569" y="782284"/>
              <a:chExt cx="2339161" cy="2107004"/>
            </a:xfrm>
          </p:grpSpPr>
          <p:pic>
            <p:nvPicPr>
              <p:cNvPr id="3078" name="Picture 6" descr="linear spectrogram에 대한 이미지 검색결과">
                <a:extLst>
                  <a:ext uri="{FF2B5EF4-FFF2-40B4-BE49-F238E27FC236}">
                    <a16:creationId xmlns:a16="http://schemas.microsoft.com/office/drawing/2014/main" id="{036943DA-7B98-4148-B72A-A38E71CF22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9569" y="782284"/>
                <a:ext cx="1801112" cy="9620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10" descr="neural network에 대한 이미지 검색결과">
                <a:extLst>
                  <a:ext uri="{FF2B5EF4-FFF2-40B4-BE49-F238E27FC236}">
                    <a16:creationId xmlns:a16="http://schemas.microsoft.com/office/drawing/2014/main" id="{B7DAD520-2BDE-419D-831F-5965ABF1FD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0942"/>
              <a:stretch/>
            </p:blipFill>
            <p:spPr bwMode="auto">
              <a:xfrm rot="16200000">
                <a:off x="7574981" y="1668931"/>
                <a:ext cx="1445602" cy="9951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53" name="화살표: 오른쪽 2052">
                <a:extLst>
                  <a:ext uri="{FF2B5EF4-FFF2-40B4-BE49-F238E27FC236}">
                    <a16:creationId xmlns:a16="http://schemas.microsoft.com/office/drawing/2014/main" id="{EE03AE85-EF6E-4FC7-B8A5-42B883DB3D4D}"/>
                  </a:ext>
                </a:extLst>
              </p:cNvPr>
              <p:cNvSpPr/>
              <p:nvPr/>
            </p:nvSpPr>
            <p:spPr>
              <a:xfrm>
                <a:off x="9368423" y="1010657"/>
                <a:ext cx="410307" cy="454303"/>
              </a:xfrm>
              <a:prstGeom prst="rightArrow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6" name="Picture 2" descr="audio icon에 대한 이미지 검색결과">
              <a:extLst>
                <a:ext uri="{FF2B5EF4-FFF2-40B4-BE49-F238E27FC236}">
                  <a16:creationId xmlns:a16="http://schemas.microsoft.com/office/drawing/2014/main" id="{A20A18A8-CF91-4F79-9A86-DD0AB8E692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37881" y="823349"/>
              <a:ext cx="749039" cy="7490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3167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tacotron에 대한 이미지 검색결과">
            <a:extLst>
              <a:ext uri="{FF2B5EF4-FFF2-40B4-BE49-F238E27FC236}">
                <a16:creationId xmlns:a16="http://schemas.microsoft.com/office/drawing/2014/main" id="{3B2D8E0D-563A-4D5C-AE81-134912974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957" y="696328"/>
            <a:ext cx="9720085" cy="546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67D24FD-FF96-42A4-9D20-ABD43E64B6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C9743-FB40-484F-B9A9-6A654DA1DCBD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3049DB-C708-4C45-BDF8-BB9EA9F0FE44}"/>
              </a:ext>
            </a:extLst>
          </p:cNvPr>
          <p:cNvSpPr txBox="1"/>
          <p:nvPr/>
        </p:nvSpPr>
        <p:spPr>
          <a:xfrm>
            <a:off x="723015" y="414670"/>
            <a:ext cx="3125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Tacotron</a:t>
            </a:r>
            <a:endParaRPr lang="ko-KR" altLang="en-US" sz="2800" spc="-1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90D7F2-20D4-415C-8001-D3232C0D6D06}"/>
              </a:ext>
            </a:extLst>
          </p:cNvPr>
          <p:cNvSpPr txBox="1"/>
          <p:nvPr/>
        </p:nvSpPr>
        <p:spPr>
          <a:xfrm>
            <a:off x="723015" y="1160058"/>
            <a:ext cx="5566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 err="1"/>
              <a:t>Tacotron</a:t>
            </a:r>
            <a:r>
              <a:rPr lang="ko-KR" altLang="en-US" spc="-150" dirty="0"/>
              <a:t>은 크게 </a:t>
            </a:r>
            <a:r>
              <a:rPr lang="en-US" altLang="ko-KR" spc="-150" dirty="0"/>
              <a:t>4</a:t>
            </a:r>
            <a:r>
              <a:rPr lang="ko-KR" altLang="en-US" spc="-150" dirty="0"/>
              <a:t>가지 파트로 구성되어 있다</a:t>
            </a:r>
            <a:r>
              <a:rPr lang="en-US" altLang="ko-KR" spc="-150" dirty="0"/>
              <a:t>.</a:t>
            </a:r>
            <a:endParaRPr lang="ko-KR" altLang="en-US" spc="-15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896157A-79D9-4BFA-87C0-57C8D95F1CA1}"/>
              </a:ext>
            </a:extLst>
          </p:cNvPr>
          <p:cNvSpPr/>
          <p:nvPr/>
        </p:nvSpPr>
        <p:spPr>
          <a:xfrm>
            <a:off x="1414130" y="1998921"/>
            <a:ext cx="2711303" cy="3902149"/>
          </a:xfrm>
          <a:prstGeom prst="rect">
            <a:avLst/>
          </a:prstGeom>
          <a:noFill/>
          <a:ln w="63500">
            <a:solidFill>
              <a:schemeClr val="accent1">
                <a:lumMod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AA20F8-553D-4080-9F78-827B2ED2B772}"/>
              </a:ext>
            </a:extLst>
          </p:cNvPr>
          <p:cNvSpPr/>
          <p:nvPr/>
        </p:nvSpPr>
        <p:spPr>
          <a:xfrm>
            <a:off x="6210959" y="2640331"/>
            <a:ext cx="4566911" cy="3249310"/>
          </a:xfrm>
          <a:prstGeom prst="rect">
            <a:avLst/>
          </a:prstGeom>
          <a:noFill/>
          <a:ln w="63500">
            <a:solidFill>
              <a:srgbClr val="C0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98346F-88BD-47F5-AEC5-96C997F8D5AA}"/>
              </a:ext>
            </a:extLst>
          </p:cNvPr>
          <p:cNvSpPr/>
          <p:nvPr/>
        </p:nvSpPr>
        <p:spPr>
          <a:xfrm>
            <a:off x="4400550" y="3188971"/>
            <a:ext cx="1543050" cy="1554480"/>
          </a:xfrm>
          <a:prstGeom prst="rect">
            <a:avLst/>
          </a:prstGeom>
          <a:noFill/>
          <a:ln w="63500">
            <a:solidFill>
              <a:schemeClr val="accent6">
                <a:lumMod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1B1627-22B3-4D0D-9EA7-E337BB18BAEB}"/>
              </a:ext>
            </a:extLst>
          </p:cNvPr>
          <p:cNvSpPr/>
          <p:nvPr/>
        </p:nvSpPr>
        <p:spPr>
          <a:xfrm>
            <a:off x="1934456" y="5950836"/>
            <a:ext cx="1670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</a:rPr>
              <a:t>①Encoder</a:t>
            </a:r>
            <a:endParaRPr lang="ko-KR" altLang="en-US" sz="2400" dirty="0">
              <a:solidFill>
                <a:srgbClr val="00206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47A73B-240F-4378-8EDD-0F7F6A16D06F}"/>
              </a:ext>
            </a:extLst>
          </p:cNvPr>
          <p:cNvSpPr/>
          <p:nvPr/>
        </p:nvSpPr>
        <p:spPr>
          <a:xfrm>
            <a:off x="4187052" y="4714266"/>
            <a:ext cx="1877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</a:rPr>
              <a:t>②Attention</a:t>
            </a:r>
            <a:endParaRPr lang="ko-KR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3AE2F0-1D14-475C-ABA8-B2B2CDE2B278}"/>
              </a:ext>
            </a:extLst>
          </p:cNvPr>
          <p:cNvSpPr/>
          <p:nvPr/>
        </p:nvSpPr>
        <p:spPr>
          <a:xfrm>
            <a:off x="9103263" y="5427976"/>
            <a:ext cx="17171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C00000"/>
                </a:solidFill>
              </a:rPr>
              <a:t>③Decoder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FA45A1-EF46-4FF1-9642-EA76A5C4B01C}"/>
              </a:ext>
            </a:extLst>
          </p:cNvPr>
          <p:cNvSpPr/>
          <p:nvPr/>
        </p:nvSpPr>
        <p:spPr>
          <a:xfrm>
            <a:off x="6448921" y="629961"/>
            <a:ext cx="3640509" cy="1918929"/>
          </a:xfrm>
          <a:prstGeom prst="rect">
            <a:avLst/>
          </a:prstGeom>
          <a:noFill/>
          <a:ln w="63500">
            <a:solidFill>
              <a:schemeClr val="accent4">
                <a:lumMod val="75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C09802-FE8A-4B3D-8603-9E8B6200CCC5}"/>
              </a:ext>
            </a:extLst>
          </p:cNvPr>
          <p:cNvSpPr/>
          <p:nvPr/>
        </p:nvSpPr>
        <p:spPr>
          <a:xfrm>
            <a:off x="8549460" y="156739"/>
            <a:ext cx="16940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50000"/>
                  </a:schemeClr>
                </a:solidFill>
              </a:rPr>
              <a:t>④Vocoder</a:t>
            </a:r>
            <a:endParaRPr lang="ko-KR" alt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857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tacotron에 대한 이미지 검색결과">
            <a:extLst>
              <a:ext uri="{FF2B5EF4-FFF2-40B4-BE49-F238E27FC236}">
                <a16:creationId xmlns:a16="http://schemas.microsoft.com/office/drawing/2014/main" id="{3B2D8E0D-563A-4D5C-AE81-134912974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957" y="696328"/>
            <a:ext cx="9720085" cy="546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67D24FD-FF96-42A4-9D20-ABD43E64B6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C9743-FB40-484F-B9A9-6A654DA1DCBD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3049DB-C708-4C45-BDF8-BB9EA9F0FE44}"/>
              </a:ext>
            </a:extLst>
          </p:cNvPr>
          <p:cNvSpPr txBox="1"/>
          <p:nvPr/>
        </p:nvSpPr>
        <p:spPr>
          <a:xfrm>
            <a:off x="723015" y="414670"/>
            <a:ext cx="3125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Tacotron</a:t>
            </a:r>
            <a:endParaRPr lang="ko-KR" altLang="en-US" sz="2800" spc="-1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90D7F2-20D4-415C-8001-D3232C0D6D06}"/>
              </a:ext>
            </a:extLst>
          </p:cNvPr>
          <p:cNvSpPr txBox="1"/>
          <p:nvPr/>
        </p:nvSpPr>
        <p:spPr>
          <a:xfrm>
            <a:off x="723015" y="1160058"/>
            <a:ext cx="5566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 err="1"/>
              <a:t>Tacotron</a:t>
            </a:r>
            <a:r>
              <a:rPr lang="ko-KR" altLang="en-US" spc="-150" dirty="0"/>
              <a:t>은 크게 </a:t>
            </a:r>
            <a:r>
              <a:rPr lang="en-US" altLang="ko-KR" spc="-150" dirty="0"/>
              <a:t>4</a:t>
            </a:r>
            <a:r>
              <a:rPr lang="ko-KR" altLang="en-US" spc="-150" dirty="0"/>
              <a:t>가지 파트로 구성되어 있다</a:t>
            </a:r>
            <a:r>
              <a:rPr lang="en-US" altLang="ko-KR" spc="-150" dirty="0"/>
              <a:t>.</a:t>
            </a:r>
            <a:endParaRPr lang="ko-KR" altLang="en-US" spc="-15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896157A-79D9-4BFA-87C0-57C8D95F1CA1}"/>
              </a:ext>
            </a:extLst>
          </p:cNvPr>
          <p:cNvSpPr/>
          <p:nvPr/>
        </p:nvSpPr>
        <p:spPr>
          <a:xfrm>
            <a:off x="1414130" y="1998921"/>
            <a:ext cx="2711303" cy="3902149"/>
          </a:xfrm>
          <a:prstGeom prst="rect">
            <a:avLst/>
          </a:prstGeom>
          <a:noFill/>
          <a:ln w="165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AA20F8-553D-4080-9F78-827B2ED2B772}"/>
              </a:ext>
            </a:extLst>
          </p:cNvPr>
          <p:cNvSpPr/>
          <p:nvPr/>
        </p:nvSpPr>
        <p:spPr>
          <a:xfrm>
            <a:off x="6210959" y="2640331"/>
            <a:ext cx="4566911" cy="3249310"/>
          </a:xfrm>
          <a:prstGeom prst="rect">
            <a:avLst/>
          </a:prstGeom>
          <a:noFill/>
          <a:ln w="63500">
            <a:solidFill>
              <a:srgbClr val="C0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98346F-88BD-47F5-AEC5-96C997F8D5AA}"/>
              </a:ext>
            </a:extLst>
          </p:cNvPr>
          <p:cNvSpPr/>
          <p:nvPr/>
        </p:nvSpPr>
        <p:spPr>
          <a:xfrm>
            <a:off x="4400550" y="3188971"/>
            <a:ext cx="1543050" cy="1554480"/>
          </a:xfrm>
          <a:prstGeom prst="rect">
            <a:avLst/>
          </a:prstGeom>
          <a:noFill/>
          <a:ln w="63500">
            <a:solidFill>
              <a:schemeClr val="accent6">
                <a:lumMod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1B1627-22B3-4D0D-9EA7-E337BB18BAEB}"/>
              </a:ext>
            </a:extLst>
          </p:cNvPr>
          <p:cNvSpPr/>
          <p:nvPr/>
        </p:nvSpPr>
        <p:spPr>
          <a:xfrm>
            <a:off x="1934456" y="5950836"/>
            <a:ext cx="1670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</a:rPr>
              <a:t>①Encoder</a:t>
            </a:r>
            <a:endParaRPr lang="ko-KR" altLang="en-US" sz="2400" dirty="0">
              <a:solidFill>
                <a:srgbClr val="00206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47A73B-240F-4378-8EDD-0F7F6A16D06F}"/>
              </a:ext>
            </a:extLst>
          </p:cNvPr>
          <p:cNvSpPr/>
          <p:nvPr/>
        </p:nvSpPr>
        <p:spPr>
          <a:xfrm>
            <a:off x="4187052" y="4714266"/>
            <a:ext cx="1877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</a:rPr>
              <a:t>②Attention</a:t>
            </a:r>
            <a:endParaRPr lang="ko-KR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3AE2F0-1D14-475C-ABA8-B2B2CDE2B278}"/>
              </a:ext>
            </a:extLst>
          </p:cNvPr>
          <p:cNvSpPr/>
          <p:nvPr/>
        </p:nvSpPr>
        <p:spPr>
          <a:xfrm>
            <a:off x="9103263" y="5427976"/>
            <a:ext cx="17171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C00000"/>
                </a:solidFill>
              </a:rPr>
              <a:t>③Decoder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FA45A1-EF46-4FF1-9642-EA76A5C4B01C}"/>
              </a:ext>
            </a:extLst>
          </p:cNvPr>
          <p:cNvSpPr/>
          <p:nvPr/>
        </p:nvSpPr>
        <p:spPr>
          <a:xfrm>
            <a:off x="6448921" y="629961"/>
            <a:ext cx="3640509" cy="1918929"/>
          </a:xfrm>
          <a:prstGeom prst="rect">
            <a:avLst/>
          </a:prstGeom>
          <a:noFill/>
          <a:ln w="63500">
            <a:solidFill>
              <a:schemeClr val="accent4">
                <a:lumMod val="75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C09802-FE8A-4B3D-8603-9E8B6200CCC5}"/>
              </a:ext>
            </a:extLst>
          </p:cNvPr>
          <p:cNvSpPr/>
          <p:nvPr/>
        </p:nvSpPr>
        <p:spPr>
          <a:xfrm>
            <a:off x="8549460" y="156739"/>
            <a:ext cx="16940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50000"/>
                  </a:schemeClr>
                </a:solidFill>
              </a:rPr>
              <a:t>④Vocoder</a:t>
            </a:r>
            <a:endParaRPr lang="ko-KR" alt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247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67D24FD-FF96-42A4-9D20-ABD43E64B6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C9743-FB40-484F-B9A9-6A654DA1DCBD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3049DB-C708-4C45-BDF8-BB9EA9F0FE44}"/>
              </a:ext>
            </a:extLst>
          </p:cNvPr>
          <p:cNvSpPr txBox="1"/>
          <p:nvPr/>
        </p:nvSpPr>
        <p:spPr>
          <a:xfrm>
            <a:off x="723014" y="414670"/>
            <a:ext cx="4214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Tacotron</a:t>
            </a:r>
            <a:r>
              <a:rPr lang="en-US" altLang="ko-KR" sz="28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– </a:t>
            </a:r>
            <a:r>
              <a:rPr lang="en-US" altLang="ko-KR" sz="2800" b="1" dirty="0">
                <a:solidFill>
                  <a:srgbClr val="002060"/>
                </a:solidFill>
              </a:rPr>
              <a:t>①Encoder</a:t>
            </a:r>
            <a:endParaRPr lang="ko-KR" altLang="en-US" sz="2800" dirty="0">
              <a:solidFill>
                <a:srgbClr val="00206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8B2594-1FE2-4E01-9417-995400377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36" y="1750695"/>
            <a:ext cx="2228850" cy="2876550"/>
          </a:xfrm>
          <a:prstGeom prst="rect">
            <a:avLst/>
          </a:prstGeom>
        </p:spPr>
      </p:pic>
      <p:sp>
        <p:nvSpPr>
          <p:cNvPr id="7" name="화살표: U자형 6">
            <a:extLst>
              <a:ext uri="{FF2B5EF4-FFF2-40B4-BE49-F238E27FC236}">
                <a16:creationId xmlns:a16="http://schemas.microsoft.com/office/drawing/2014/main" id="{883FFF3E-A405-486C-865A-0644F7BFD6EF}"/>
              </a:ext>
            </a:extLst>
          </p:cNvPr>
          <p:cNvSpPr/>
          <p:nvPr/>
        </p:nvSpPr>
        <p:spPr>
          <a:xfrm rot="16017806" flipV="1">
            <a:off x="2504902" y="4416588"/>
            <a:ext cx="646718" cy="314397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FDD6AA-AE8D-4F40-BE1B-4D9F0D196191}"/>
              </a:ext>
            </a:extLst>
          </p:cNvPr>
          <p:cNvSpPr txBox="1"/>
          <p:nvPr/>
        </p:nvSpPr>
        <p:spPr>
          <a:xfrm>
            <a:off x="3097530" y="4389120"/>
            <a:ext cx="794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Character Embedding : </a:t>
            </a:r>
            <a:r>
              <a:rPr lang="ko-KR" altLang="en-US" dirty="0"/>
              <a:t>하나하나의 글자를</a:t>
            </a:r>
            <a:r>
              <a:rPr lang="en-US" altLang="ko-KR" dirty="0"/>
              <a:t>index</a:t>
            </a:r>
            <a:r>
              <a:rPr lang="ko-KR" altLang="en-US" dirty="0"/>
              <a:t>처리해준다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7A566D-943E-45FE-81B8-4B13BD3A1BF4}"/>
              </a:ext>
            </a:extLst>
          </p:cNvPr>
          <p:cNvSpPr txBox="1"/>
          <p:nvPr/>
        </p:nvSpPr>
        <p:spPr>
          <a:xfrm>
            <a:off x="4539392" y="1191072"/>
            <a:ext cx="4021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spc="-150" dirty="0">
                <a:solidFill>
                  <a:srgbClr val="002060"/>
                </a:solidFill>
              </a:rPr>
              <a:t>Encoder</a:t>
            </a:r>
            <a:r>
              <a:rPr lang="ko-KR" altLang="en-US" sz="2000" b="1" spc="-150" dirty="0">
                <a:solidFill>
                  <a:srgbClr val="002060"/>
                </a:solidFill>
              </a:rPr>
              <a:t>의 역할은 </a:t>
            </a:r>
            <a:r>
              <a:rPr lang="en-US" altLang="ko-KR" sz="2000" b="1" spc="-150" dirty="0">
                <a:solidFill>
                  <a:srgbClr val="002060"/>
                </a:solidFill>
              </a:rPr>
              <a:t>Input</a:t>
            </a:r>
            <a:r>
              <a:rPr lang="ko-KR" altLang="en-US" sz="2000" b="1" spc="-150" dirty="0">
                <a:solidFill>
                  <a:srgbClr val="002060"/>
                </a:solidFill>
              </a:rPr>
              <a:t> 텍스트를 잘 나타내는 숫자 조합들을 도출하기 </a:t>
            </a:r>
            <a:endParaRPr lang="en-US" altLang="ko-KR" sz="2000" b="1" spc="-150" dirty="0">
              <a:solidFill>
                <a:srgbClr val="002060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0C68578-FD0D-461A-8018-4AA1813E2EA8}"/>
              </a:ext>
            </a:extLst>
          </p:cNvPr>
          <p:cNvGrpSpPr/>
          <p:nvPr/>
        </p:nvGrpSpPr>
        <p:grpSpPr>
          <a:xfrm>
            <a:off x="4729336" y="4907212"/>
            <a:ext cx="5847087" cy="369332"/>
            <a:chOff x="4697697" y="4811911"/>
            <a:chExt cx="5847087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DDA6418-2A6E-4CF4-B9E5-C44E6D44CB73}"/>
                </a:ext>
              </a:extLst>
            </p:cNvPr>
            <p:cNvSpPr txBox="1"/>
            <p:nvPr/>
          </p:nvSpPr>
          <p:spPr>
            <a:xfrm>
              <a:off x="6974733" y="4811911"/>
              <a:ext cx="3570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[ </a:t>
              </a:r>
              <a:r>
                <a:rPr lang="en-US" altLang="ko-KR" b="1" dirty="0">
                  <a:solidFill>
                    <a:srgbClr val="FF0000"/>
                  </a:solidFill>
                </a:rPr>
                <a:t>6</a:t>
              </a:r>
              <a:r>
                <a:rPr lang="en-US" altLang="ko-KR" b="1" dirty="0"/>
                <a:t>, </a:t>
              </a:r>
              <a:r>
                <a:rPr lang="en-US" altLang="ko-KR" b="1" dirty="0">
                  <a:solidFill>
                    <a:srgbClr val="3993E0"/>
                  </a:solidFill>
                </a:rPr>
                <a:t>24</a:t>
              </a:r>
              <a:r>
                <a:rPr lang="en-US" altLang="ko-KR" b="1" dirty="0"/>
                <a:t> , </a:t>
              </a:r>
              <a:r>
                <a:rPr lang="en-US" altLang="ko-KR" b="1" dirty="0">
                  <a:solidFill>
                    <a:srgbClr val="00B050"/>
                  </a:solidFill>
                </a:rPr>
                <a:t>1</a:t>
              </a:r>
              <a:r>
                <a:rPr lang="en-US" altLang="ko-KR" b="1" dirty="0"/>
                <a:t>, </a:t>
              </a:r>
              <a:r>
                <a:rPr lang="en-US" altLang="ko-KR" b="1" dirty="0">
                  <a:solidFill>
                    <a:schemeClr val="accent3">
                      <a:lumMod val="75000"/>
                    </a:schemeClr>
                  </a:solidFill>
                </a:rPr>
                <a:t>25</a:t>
              </a:r>
              <a:r>
                <a:rPr lang="en-US" altLang="ko-KR" b="1" dirty="0"/>
                <a:t>, </a:t>
              </a:r>
              <a:r>
                <a:rPr lang="en-US" altLang="ko-KR" b="1" dirty="0">
                  <a:solidFill>
                    <a:srgbClr val="FF0000"/>
                  </a:solidFill>
                </a:rPr>
                <a:t>6</a:t>
              </a:r>
              <a:r>
                <a:rPr lang="en-US" altLang="ko-KR" b="1" dirty="0"/>
                <a:t>, 15</a:t>
              </a:r>
              <a:r>
                <a:rPr lang="en-US" altLang="ko-KR" dirty="0"/>
                <a:t>]</a:t>
              </a:r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12FAA9-5192-4DFD-AA8E-AB28CCF03B70}"/>
                </a:ext>
              </a:extLst>
            </p:cNvPr>
            <p:cNvSpPr txBox="1"/>
            <p:nvPr/>
          </p:nvSpPr>
          <p:spPr>
            <a:xfrm>
              <a:off x="4697697" y="4811911"/>
              <a:ext cx="196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err="1">
                  <a:solidFill>
                    <a:srgbClr val="FF0000"/>
                  </a:solidFill>
                </a:rPr>
                <a:t>ㅅ</a:t>
              </a:r>
              <a:r>
                <a:rPr lang="ko-KR" altLang="en-US" b="1" dirty="0"/>
                <a:t> </a:t>
              </a:r>
              <a:r>
                <a:rPr lang="ko-KR" altLang="en-US" b="1" dirty="0" err="1">
                  <a:solidFill>
                    <a:srgbClr val="3993E0"/>
                  </a:solidFill>
                </a:rPr>
                <a:t>ㅔ</a:t>
              </a:r>
              <a:r>
                <a:rPr lang="ko-KR" altLang="en-US" b="1" dirty="0"/>
                <a:t> </a:t>
              </a:r>
              <a:r>
                <a:rPr lang="ko-KR" altLang="en-US" b="1" dirty="0" err="1">
                  <a:solidFill>
                    <a:srgbClr val="00B050"/>
                  </a:solidFill>
                </a:rPr>
                <a:t>ㄱ</a:t>
              </a:r>
              <a:r>
                <a:rPr lang="ko-KR" altLang="en-US" b="1" dirty="0"/>
                <a:t> </a:t>
              </a:r>
              <a:r>
                <a:rPr lang="ko-KR" altLang="en-US" b="1" dirty="0" err="1">
                  <a:solidFill>
                    <a:schemeClr val="accent3">
                      <a:lumMod val="75000"/>
                    </a:schemeClr>
                  </a:solidFill>
                </a:rPr>
                <a:t>ㅖ</a:t>
              </a:r>
              <a:r>
                <a:rPr lang="ko-KR" altLang="en-US" b="1" dirty="0"/>
                <a:t> </a:t>
              </a:r>
              <a:r>
                <a:rPr lang="ko-KR" altLang="en-US" b="1" dirty="0" err="1">
                  <a:solidFill>
                    <a:srgbClr val="FF0000"/>
                  </a:solidFill>
                </a:rPr>
                <a:t>ㅅ</a:t>
              </a:r>
              <a:r>
                <a:rPr lang="ko-KR" altLang="en-US" b="1" dirty="0"/>
                <a:t> </a:t>
              </a:r>
              <a:r>
                <a:rPr lang="ko-KR" altLang="en-US" b="1" dirty="0" err="1"/>
                <a:t>ㅏ</a:t>
              </a:r>
              <a:endParaRPr lang="ko-KR" altLang="en-US" b="1" dirty="0"/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03992ADA-E600-400E-A36B-09FDD3E97D33}"/>
                </a:ext>
              </a:extLst>
            </p:cNvPr>
            <p:cNvCxnSpPr>
              <a:cxnSpLocks/>
              <a:stCxn id="10" idx="3"/>
              <a:endCxn id="5" idx="1"/>
            </p:cNvCxnSpPr>
            <p:nvPr/>
          </p:nvCxnSpPr>
          <p:spPr>
            <a:xfrm>
              <a:off x="6660733" y="4996577"/>
              <a:ext cx="314000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E79C6EA-D58F-4EB6-99A4-992A9B8F1951}"/>
              </a:ext>
            </a:extLst>
          </p:cNvPr>
          <p:cNvSpPr txBox="1"/>
          <p:nvPr/>
        </p:nvSpPr>
        <p:spPr>
          <a:xfrm>
            <a:off x="734443" y="4627245"/>
            <a:ext cx="196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ㅅ</a:t>
            </a:r>
            <a:r>
              <a:rPr lang="ko-KR" altLang="en-US" dirty="0"/>
              <a:t> </a:t>
            </a:r>
            <a:r>
              <a:rPr lang="ko-KR" altLang="en-US" dirty="0" err="1"/>
              <a:t>ㅔ</a:t>
            </a:r>
            <a:r>
              <a:rPr lang="ko-KR" altLang="en-US" dirty="0"/>
              <a:t> </a:t>
            </a:r>
            <a:r>
              <a:rPr lang="ko-KR" altLang="en-US" dirty="0" err="1"/>
              <a:t>ㄱ</a:t>
            </a:r>
            <a:r>
              <a:rPr lang="ko-KR" altLang="en-US" dirty="0"/>
              <a:t> </a:t>
            </a:r>
            <a:r>
              <a:rPr lang="ko-KR" altLang="en-US" dirty="0" err="1"/>
              <a:t>ㅖ</a:t>
            </a:r>
            <a:r>
              <a:rPr lang="ko-KR" altLang="en-US" dirty="0"/>
              <a:t> </a:t>
            </a:r>
            <a:r>
              <a:rPr lang="ko-KR" altLang="en-US" dirty="0" err="1"/>
              <a:t>ㅅ</a:t>
            </a:r>
            <a:r>
              <a:rPr lang="ko-KR" altLang="en-US" dirty="0"/>
              <a:t> </a:t>
            </a:r>
            <a:r>
              <a:rPr lang="ko-KR" altLang="en-US" dirty="0" err="1"/>
              <a:t>ㅏ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2753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67D24FD-FF96-42A4-9D20-ABD43E64B6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C9743-FB40-484F-B9A9-6A654DA1DCBD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8B2594-1FE2-4E01-9417-995400377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36" y="1750695"/>
            <a:ext cx="2228850" cy="2876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573EF6-88B1-48A3-9FEC-5D6D65C98634}"/>
              </a:ext>
            </a:extLst>
          </p:cNvPr>
          <p:cNvSpPr txBox="1"/>
          <p:nvPr/>
        </p:nvSpPr>
        <p:spPr>
          <a:xfrm>
            <a:off x="734443" y="4627245"/>
            <a:ext cx="196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ㅅ</a:t>
            </a:r>
            <a:r>
              <a:rPr lang="ko-KR" altLang="en-US" dirty="0"/>
              <a:t> </a:t>
            </a:r>
            <a:r>
              <a:rPr lang="ko-KR" altLang="en-US" dirty="0" err="1"/>
              <a:t>ㅔ</a:t>
            </a:r>
            <a:r>
              <a:rPr lang="ko-KR" altLang="en-US" dirty="0"/>
              <a:t> </a:t>
            </a:r>
            <a:r>
              <a:rPr lang="ko-KR" altLang="en-US" dirty="0" err="1"/>
              <a:t>ㄱ</a:t>
            </a:r>
            <a:r>
              <a:rPr lang="ko-KR" altLang="en-US" dirty="0"/>
              <a:t> </a:t>
            </a:r>
            <a:r>
              <a:rPr lang="ko-KR" altLang="en-US" dirty="0" err="1"/>
              <a:t>ㅖ</a:t>
            </a:r>
            <a:r>
              <a:rPr lang="ko-KR" altLang="en-US" dirty="0"/>
              <a:t> </a:t>
            </a:r>
            <a:r>
              <a:rPr lang="ko-KR" altLang="en-US" dirty="0" err="1"/>
              <a:t>ㅅ</a:t>
            </a:r>
            <a:r>
              <a:rPr lang="ko-KR" altLang="en-US" dirty="0"/>
              <a:t> </a:t>
            </a:r>
            <a:r>
              <a:rPr lang="ko-KR" altLang="en-US" dirty="0" err="1"/>
              <a:t>ㅏ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6ACAFA2-744F-457B-A1A6-6459E84E3A77}"/>
              </a:ext>
            </a:extLst>
          </p:cNvPr>
          <p:cNvCxnSpPr>
            <a:cxnSpLocks/>
          </p:cNvCxnSpPr>
          <p:nvPr/>
        </p:nvCxnSpPr>
        <p:spPr>
          <a:xfrm>
            <a:off x="2542784" y="3820438"/>
            <a:ext cx="2603148" cy="1685417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D11DE71-61B5-4558-8200-7CAB6F9076F5}"/>
              </a:ext>
            </a:extLst>
          </p:cNvPr>
          <p:cNvSpPr txBox="1"/>
          <p:nvPr/>
        </p:nvSpPr>
        <p:spPr>
          <a:xfrm>
            <a:off x="2891790" y="5604994"/>
            <a:ext cx="7419529" cy="400110"/>
          </a:xfrm>
          <a:prstGeom prst="rect">
            <a:avLst/>
          </a:prstGeom>
          <a:noFill/>
          <a:ln w="666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spc="-150" dirty="0"/>
              <a:t>Fully connected – </a:t>
            </a:r>
            <a:r>
              <a:rPr lang="en-US" altLang="ko-KR" sz="2000" spc="-150" dirty="0" err="1"/>
              <a:t>ReLU</a:t>
            </a:r>
            <a:r>
              <a:rPr lang="en-US" altLang="ko-KR" sz="2000" spc="-150" dirty="0"/>
              <a:t> – Drop Out – Fully connected – </a:t>
            </a:r>
            <a:r>
              <a:rPr lang="en-US" altLang="ko-KR" sz="2000" spc="-150" dirty="0" err="1"/>
              <a:t>ReLU</a:t>
            </a:r>
            <a:r>
              <a:rPr lang="en-US" altLang="ko-KR" sz="2000" spc="-150" dirty="0"/>
              <a:t> – Drop Out </a:t>
            </a:r>
            <a:endParaRPr lang="ko-KR" altLang="en-US" sz="2000" spc="-15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F7DAA01-3BA4-46E9-88A9-F086F96AE022}"/>
              </a:ext>
            </a:extLst>
          </p:cNvPr>
          <p:cNvCxnSpPr>
            <a:cxnSpLocks/>
          </p:cNvCxnSpPr>
          <p:nvPr/>
        </p:nvCxnSpPr>
        <p:spPr>
          <a:xfrm flipV="1">
            <a:off x="2686049" y="1253006"/>
            <a:ext cx="1800891" cy="783375"/>
          </a:xfrm>
          <a:prstGeom prst="straightConnector1">
            <a:avLst/>
          </a:prstGeom>
          <a:ln w="69850">
            <a:solidFill>
              <a:srgbClr val="B7D7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CF40257-FEE0-4D91-B5E4-BD60C57AAA1D}"/>
              </a:ext>
            </a:extLst>
          </p:cNvPr>
          <p:cNvSpPr txBox="1"/>
          <p:nvPr/>
        </p:nvSpPr>
        <p:spPr>
          <a:xfrm>
            <a:off x="4486940" y="979584"/>
            <a:ext cx="7347097" cy="430887"/>
          </a:xfrm>
          <a:prstGeom prst="rect">
            <a:avLst/>
          </a:prstGeom>
          <a:noFill/>
          <a:ln w="66675">
            <a:solidFill>
              <a:srgbClr val="B7D7A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Text Embedding </a:t>
            </a:r>
            <a:r>
              <a:rPr lang="en-US" altLang="ko-KR" sz="2200" spc="-150" dirty="0"/>
              <a:t>: </a:t>
            </a:r>
            <a:r>
              <a:rPr lang="ko-KR" altLang="en-US" sz="2200" spc="-150" dirty="0"/>
              <a:t>텍스트를 잘 나타내는 숫자배열들이 도출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564F8AE-25DC-4389-A975-B43D42BFDE0C}"/>
              </a:ext>
            </a:extLst>
          </p:cNvPr>
          <p:cNvSpPr/>
          <p:nvPr/>
        </p:nvSpPr>
        <p:spPr>
          <a:xfrm>
            <a:off x="3406141" y="2339068"/>
            <a:ext cx="307757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600" dirty="0">
                <a:latin typeface="medium-content-serif-font"/>
              </a:rPr>
              <a:t>CBHG : </a:t>
            </a:r>
            <a:r>
              <a:rPr lang="en-US" altLang="ko-KR" sz="1600" i="1" dirty="0">
                <a:latin typeface="medium-content-serif-font"/>
              </a:rPr>
              <a:t>(Conv1D bank — Max Pooling — Conv1D projection — Conv1D Layer,Conv1D Layer + First Input → Highway Net(4 layers of FC-</a:t>
            </a:r>
            <a:r>
              <a:rPr lang="en-US" altLang="ko-KR" sz="1600" i="1" dirty="0" err="1">
                <a:latin typeface="medium-content-serif-font"/>
              </a:rPr>
              <a:t>ReLU</a:t>
            </a:r>
            <a:r>
              <a:rPr lang="en-US" altLang="ko-KR" sz="1600" i="1" dirty="0">
                <a:latin typeface="medium-content-serif-font"/>
              </a:rPr>
              <a:t>) — Bidirectional RNN)</a:t>
            </a:r>
            <a:endParaRPr lang="ko-KR" altLang="en-US" sz="160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392ED75-C454-4AFE-8B99-82DE6E91E03A}"/>
              </a:ext>
            </a:extLst>
          </p:cNvPr>
          <p:cNvCxnSpPr>
            <a:cxnSpLocks/>
          </p:cNvCxnSpPr>
          <p:nvPr/>
        </p:nvCxnSpPr>
        <p:spPr>
          <a:xfrm>
            <a:off x="2409602" y="2762502"/>
            <a:ext cx="882238" cy="0"/>
          </a:xfrm>
          <a:prstGeom prst="straightConnector1">
            <a:avLst/>
          </a:prstGeom>
          <a:ln w="698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6E9E713-8760-4D1F-9F89-876772569D2C}"/>
              </a:ext>
            </a:extLst>
          </p:cNvPr>
          <p:cNvGrpSpPr/>
          <p:nvPr/>
        </p:nvGrpSpPr>
        <p:grpSpPr>
          <a:xfrm>
            <a:off x="6945166" y="1726865"/>
            <a:ext cx="3232298" cy="3404270"/>
            <a:chOff x="6783572" y="1592307"/>
            <a:chExt cx="3232298" cy="3404270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58B5E1F-B78C-4331-9C4F-48352C850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75870" y="1718656"/>
              <a:ext cx="3036841" cy="3180439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C71D0A5-E219-42D4-A1C5-5983356C0B87}"/>
                </a:ext>
              </a:extLst>
            </p:cNvPr>
            <p:cNvSpPr/>
            <p:nvPr/>
          </p:nvSpPr>
          <p:spPr>
            <a:xfrm>
              <a:off x="6783572" y="1592307"/>
              <a:ext cx="3232298" cy="3404270"/>
            </a:xfrm>
            <a:prstGeom prst="rect">
              <a:avLst/>
            </a:prstGeom>
            <a:noFill/>
            <a:ln w="44450"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BA067E4-7AB9-4A30-9CE2-60F532CA35BB}"/>
              </a:ext>
            </a:extLst>
          </p:cNvPr>
          <p:cNvSpPr txBox="1"/>
          <p:nvPr/>
        </p:nvSpPr>
        <p:spPr>
          <a:xfrm>
            <a:off x="723014" y="414670"/>
            <a:ext cx="4214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Tacotron</a:t>
            </a:r>
            <a:r>
              <a:rPr lang="en-US" altLang="ko-KR" sz="28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– </a:t>
            </a:r>
            <a:r>
              <a:rPr lang="en-US" altLang="ko-KR" sz="2800" b="1" dirty="0">
                <a:solidFill>
                  <a:srgbClr val="002060"/>
                </a:solidFill>
              </a:rPr>
              <a:t>①Encoder</a:t>
            </a:r>
            <a:endParaRPr lang="ko-KR" altLang="en-US" sz="2800" dirty="0">
              <a:solidFill>
                <a:srgbClr val="002060"/>
              </a:solidFill>
            </a:endParaRPr>
          </a:p>
        </p:txBody>
      </p:sp>
      <p:sp>
        <p:nvSpPr>
          <p:cNvPr id="19" name="화살표: U자형 18">
            <a:extLst>
              <a:ext uri="{FF2B5EF4-FFF2-40B4-BE49-F238E27FC236}">
                <a16:creationId xmlns:a16="http://schemas.microsoft.com/office/drawing/2014/main" id="{FBC86647-7881-4C25-9EC9-AFFEB90A1A08}"/>
              </a:ext>
            </a:extLst>
          </p:cNvPr>
          <p:cNvSpPr/>
          <p:nvPr/>
        </p:nvSpPr>
        <p:spPr>
          <a:xfrm rot="16017806" flipV="1">
            <a:off x="2504902" y="4416588"/>
            <a:ext cx="646718" cy="314397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0EF566-C281-440A-B83E-CF695C20AC7B}"/>
              </a:ext>
            </a:extLst>
          </p:cNvPr>
          <p:cNvSpPr txBox="1"/>
          <p:nvPr/>
        </p:nvSpPr>
        <p:spPr>
          <a:xfrm>
            <a:off x="4007606" y="544388"/>
            <a:ext cx="2937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/>
              <a:t>두 번의 복잡한 </a:t>
            </a:r>
            <a:r>
              <a:rPr lang="ko-KR" altLang="en-US" sz="1200" spc="-150" dirty="0" err="1"/>
              <a:t>뉴럴</a:t>
            </a:r>
            <a:r>
              <a:rPr lang="ko-KR" altLang="en-US" sz="1200" spc="-150" dirty="0"/>
              <a:t> 네트워크가 존재</a:t>
            </a:r>
          </a:p>
        </p:txBody>
      </p:sp>
    </p:spTree>
    <p:extLst>
      <p:ext uri="{BB962C8B-B14F-4D97-AF65-F5344CB8AC3E}">
        <p14:creationId xmlns:p14="http://schemas.microsoft.com/office/powerpoint/2010/main" val="1182739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B6BE4B-A942-4772-AE9F-5553E37FA672}"/>
              </a:ext>
            </a:extLst>
          </p:cNvPr>
          <p:cNvSpPr/>
          <p:nvPr/>
        </p:nvSpPr>
        <p:spPr>
          <a:xfrm>
            <a:off x="3600450" y="1588770"/>
            <a:ext cx="8263890" cy="4594860"/>
          </a:xfrm>
          <a:prstGeom prst="rect">
            <a:avLst/>
          </a:prstGeom>
          <a:solidFill>
            <a:srgbClr val="FFFF0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67D24FD-FF96-42A4-9D20-ABD43E64B6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C9743-FB40-484F-B9A9-6A654DA1DCBD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8B2594-1FE2-4E01-9417-995400377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36" y="1750695"/>
            <a:ext cx="2228850" cy="2876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573EF6-88B1-48A3-9FEC-5D6D65C98634}"/>
              </a:ext>
            </a:extLst>
          </p:cNvPr>
          <p:cNvSpPr txBox="1"/>
          <p:nvPr/>
        </p:nvSpPr>
        <p:spPr>
          <a:xfrm>
            <a:off x="734443" y="4627245"/>
            <a:ext cx="196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ㅅ</a:t>
            </a:r>
            <a:r>
              <a:rPr lang="ko-KR" altLang="en-US" dirty="0"/>
              <a:t> </a:t>
            </a:r>
            <a:r>
              <a:rPr lang="ko-KR" altLang="en-US" dirty="0" err="1"/>
              <a:t>ㅔ</a:t>
            </a:r>
            <a:r>
              <a:rPr lang="ko-KR" altLang="en-US" dirty="0"/>
              <a:t> </a:t>
            </a:r>
            <a:r>
              <a:rPr lang="ko-KR" altLang="en-US" dirty="0" err="1"/>
              <a:t>ㄱ</a:t>
            </a:r>
            <a:r>
              <a:rPr lang="ko-KR" altLang="en-US" dirty="0"/>
              <a:t> </a:t>
            </a:r>
            <a:r>
              <a:rPr lang="ko-KR" altLang="en-US" dirty="0" err="1"/>
              <a:t>ㅖ</a:t>
            </a:r>
            <a:r>
              <a:rPr lang="ko-KR" altLang="en-US" dirty="0"/>
              <a:t> </a:t>
            </a:r>
            <a:r>
              <a:rPr lang="ko-KR" altLang="en-US" dirty="0" err="1"/>
              <a:t>ㅅ</a:t>
            </a:r>
            <a:r>
              <a:rPr lang="ko-KR" altLang="en-US" dirty="0"/>
              <a:t> </a:t>
            </a:r>
            <a:r>
              <a:rPr lang="ko-KR" altLang="en-US" dirty="0" err="1"/>
              <a:t>ㅏ</a:t>
            </a:r>
            <a:endParaRPr lang="ko-KR" altLang="en-US" dirty="0"/>
          </a:p>
        </p:txBody>
      </p:sp>
      <p:sp>
        <p:nvSpPr>
          <p:cNvPr id="7" name="화살표: U자형 6">
            <a:extLst>
              <a:ext uri="{FF2B5EF4-FFF2-40B4-BE49-F238E27FC236}">
                <a16:creationId xmlns:a16="http://schemas.microsoft.com/office/drawing/2014/main" id="{883FFF3E-A405-486C-865A-0644F7BFD6EF}"/>
              </a:ext>
            </a:extLst>
          </p:cNvPr>
          <p:cNvSpPr/>
          <p:nvPr/>
        </p:nvSpPr>
        <p:spPr>
          <a:xfrm rot="16017806" flipV="1">
            <a:off x="2504902" y="4416588"/>
            <a:ext cx="646718" cy="314397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4AAB0ED-46B5-4963-A931-D149D5B11F96}"/>
              </a:ext>
            </a:extLst>
          </p:cNvPr>
          <p:cNvGrpSpPr/>
          <p:nvPr/>
        </p:nvGrpSpPr>
        <p:grpSpPr>
          <a:xfrm>
            <a:off x="8503961" y="1763332"/>
            <a:ext cx="3936616" cy="1697842"/>
            <a:chOff x="4647313" y="1381363"/>
            <a:chExt cx="3936616" cy="169784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6B996B6-21EE-4C08-BE26-E6A165990B90}"/>
                </a:ext>
              </a:extLst>
            </p:cNvPr>
            <p:cNvSpPr txBox="1"/>
            <p:nvPr/>
          </p:nvSpPr>
          <p:spPr>
            <a:xfrm>
              <a:off x="4738752" y="1381363"/>
              <a:ext cx="3845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ㅅ</a:t>
              </a:r>
              <a:r>
                <a:rPr lang="ko-KR" altLang="en-US" dirty="0"/>
                <a:t>    </a:t>
              </a:r>
              <a:r>
                <a:rPr lang="ko-KR" altLang="en-US" dirty="0" err="1"/>
                <a:t>ㅔ</a:t>
              </a:r>
              <a:r>
                <a:rPr lang="ko-KR" altLang="en-US" dirty="0"/>
                <a:t>    </a:t>
              </a:r>
              <a:r>
                <a:rPr lang="ko-KR" altLang="en-US" dirty="0" err="1"/>
                <a:t>ㄱ</a:t>
              </a:r>
              <a:r>
                <a:rPr lang="ko-KR" altLang="en-US" dirty="0"/>
                <a:t>    </a:t>
              </a:r>
              <a:r>
                <a:rPr lang="ko-KR" altLang="en-US" dirty="0" err="1"/>
                <a:t>ㅖ</a:t>
              </a:r>
              <a:r>
                <a:rPr lang="ko-KR" altLang="en-US" dirty="0"/>
                <a:t>   </a:t>
              </a:r>
              <a:r>
                <a:rPr lang="ko-KR" altLang="en-US" dirty="0" err="1"/>
                <a:t>ㅅ</a:t>
              </a:r>
              <a:r>
                <a:rPr lang="ko-KR" altLang="en-US" dirty="0"/>
                <a:t>   </a:t>
              </a:r>
              <a:r>
                <a:rPr lang="ko-KR" altLang="en-US" dirty="0" err="1"/>
                <a:t>ㅏ</a:t>
              </a:r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4759EC5-A278-4D0B-A371-B5D6A75A8F34}"/>
                    </a:ext>
                  </a:extLst>
                </p:cNvPr>
                <p:cNvSpPr txBox="1"/>
                <p:nvPr/>
              </p:nvSpPr>
              <p:spPr>
                <a:xfrm>
                  <a:off x="4647313" y="1842135"/>
                  <a:ext cx="547906" cy="123707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.2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0.5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0.7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1.0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4759EC5-A278-4D0B-A371-B5D6A75A8F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7313" y="1842135"/>
                  <a:ext cx="547906" cy="123707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165F01B-5E89-4A77-9EDB-1DF781BDA2D1}"/>
                    </a:ext>
                  </a:extLst>
                </p:cNvPr>
                <p:cNvSpPr txBox="1"/>
                <p:nvPr/>
              </p:nvSpPr>
              <p:spPr>
                <a:xfrm>
                  <a:off x="5218079" y="1842135"/>
                  <a:ext cx="547906" cy="123707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.8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0.4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0.2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0.0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165F01B-5E89-4A77-9EDB-1DF781BDA2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8079" y="1842135"/>
                  <a:ext cx="547906" cy="123707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8B2F781-F5AC-4786-8BBD-3F5C179B8B61}"/>
                    </a:ext>
                  </a:extLst>
                </p:cNvPr>
                <p:cNvSpPr txBox="1"/>
                <p:nvPr/>
              </p:nvSpPr>
              <p:spPr>
                <a:xfrm>
                  <a:off x="5788845" y="1842135"/>
                  <a:ext cx="547906" cy="123707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.5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0.2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0.9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0.3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8B2F781-F5AC-4786-8BBD-3F5C179B8B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8845" y="1842135"/>
                  <a:ext cx="547906" cy="123707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5C1B931-AABE-4CF4-ACFC-94361AC06BC8}"/>
                    </a:ext>
                  </a:extLst>
                </p:cNvPr>
                <p:cNvSpPr txBox="1"/>
                <p:nvPr/>
              </p:nvSpPr>
              <p:spPr>
                <a:xfrm>
                  <a:off x="6270528" y="1842135"/>
                  <a:ext cx="547906" cy="123707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.5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0.2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0.9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0.3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5C1B931-AABE-4CF4-ACFC-94361AC06B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0528" y="1842135"/>
                  <a:ext cx="547906" cy="123707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C3C6E3F-65E3-4416-9769-1B84483237DE}"/>
                    </a:ext>
                  </a:extLst>
                </p:cNvPr>
                <p:cNvSpPr txBox="1"/>
                <p:nvPr/>
              </p:nvSpPr>
              <p:spPr>
                <a:xfrm>
                  <a:off x="7366340" y="1842135"/>
                  <a:ext cx="547906" cy="123707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.8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0.4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0.2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0.9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C3C6E3F-65E3-4416-9769-1B84483237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6340" y="1842135"/>
                  <a:ext cx="547906" cy="123707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B33EDFF-BE4A-4194-8160-98135BB4390D}"/>
              </a:ext>
            </a:extLst>
          </p:cNvPr>
          <p:cNvSpPr txBox="1"/>
          <p:nvPr/>
        </p:nvSpPr>
        <p:spPr>
          <a:xfrm>
            <a:off x="3665251" y="2292097"/>
            <a:ext cx="43803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pc="-150" dirty="0">
                <a:solidFill>
                  <a:srgbClr val="002060"/>
                </a:solidFill>
              </a:rPr>
              <a:t>딥러닝 모델은 숫자를 계산해주는 모델이기 때문에 글자를 숫자배열 로 변환을 해주고</a:t>
            </a:r>
            <a:r>
              <a:rPr lang="en-US" altLang="ko-KR" spc="-150" dirty="0">
                <a:solidFill>
                  <a:srgbClr val="002060"/>
                </a:solidFill>
              </a:rPr>
              <a:t>, </a:t>
            </a:r>
            <a:r>
              <a:rPr lang="ko-KR" altLang="en-US" spc="-150" dirty="0">
                <a:solidFill>
                  <a:srgbClr val="002060"/>
                </a:solidFill>
              </a:rPr>
              <a:t>학습이 진행되면서 이 숫자배열들은 계속 변함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35D471-3262-49A7-AD4E-9E7EE15A715B}"/>
              </a:ext>
            </a:extLst>
          </p:cNvPr>
          <p:cNvSpPr txBox="1"/>
          <p:nvPr/>
        </p:nvSpPr>
        <p:spPr>
          <a:xfrm>
            <a:off x="3782763" y="1702772"/>
            <a:ext cx="4262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 Text Embedding &gt;</a:t>
            </a:r>
            <a:endParaRPr lang="ko-KR" altLang="en-US" sz="2000" b="1" dirty="0">
              <a:solidFill>
                <a:srgbClr val="00206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8E12EA3-0881-4AD0-9DA1-57ED072F17E2}"/>
              </a:ext>
            </a:extLst>
          </p:cNvPr>
          <p:cNvGrpSpPr/>
          <p:nvPr/>
        </p:nvGrpSpPr>
        <p:grpSpPr>
          <a:xfrm>
            <a:off x="4213100" y="3944996"/>
            <a:ext cx="2576320" cy="1733830"/>
            <a:chOff x="3847340" y="4104025"/>
            <a:chExt cx="2576320" cy="173383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7AD7897-A5A4-4503-A495-F13AE982000F}"/>
                </a:ext>
              </a:extLst>
            </p:cNvPr>
            <p:cNvSpPr txBox="1"/>
            <p:nvPr/>
          </p:nvSpPr>
          <p:spPr>
            <a:xfrm>
              <a:off x="3847340" y="4104025"/>
              <a:ext cx="25763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spc="-150" dirty="0">
                  <a:solidFill>
                    <a:srgbClr val="7030A0"/>
                  </a:solidFill>
                </a:rPr>
                <a:t>회의 </a:t>
              </a:r>
              <a:r>
                <a:rPr lang="en-US" altLang="ko-KR" sz="2800" b="1" spc="-150" dirty="0"/>
                <a:t>+</a:t>
              </a:r>
              <a:r>
                <a:rPr lang="en-US" altLang="ko-KR" sz="2800" b="1" spc="-150" dirty="0">
                  <a:solidFill>
                    <a:srgbClr val="7030A0"/>
                  </a:solidFill>
                </a:rPr>
                <a:t> </a:t>
              </a:r>
              <a:r>
                <a:rPr lang="ko-KR" altLang="en-US" sz="2800" b="1" spc="-150" dirty="0">
                  <a:solidFill>
                    <a:srgbClr val="00B050"/>
                  </a:solidFill>
                </a:rPr>
                <a:t>세계사 </a:t>
              </a: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E683C84E-C710-4A40-8117-3FA4BBB194F8}"/>
                </a:ext>
              </a:extLst>
            </p:cNvPr>
            <p:cNvCxnSpPr>
              <a:cxnSpLocks/>
            </p:cNvCxnSpPr>
            <p:nvPr/>
          </p:nvCxnSpPr>
          <p:spPr>
            <a:xfrm>
              <a:off x="4389120" y="4709160"/>
              <a:ext cx="360976" cy="52322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66174063-9A0F-4C56-A4E6-06EF6676EA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77790" y="4709160"/>
              <a:ext cx="360976" cy="52322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984039-8362-475B-9A69-33C9E64D26EA}"/>
                </a:ext>
              </a:extLst>
            </p:cNvPr>
            <p:cNvSpPr txBox="1"/>
            <p:nvPr/>
          </p:nvSpPr>
          <p:spPr>
            <a:xfrm>
              <a:off x="4417430" y="5314635"/>
              <a:ext cx="14818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spc="-150" dirty="0">
                  <a:solidFill>
                    <a:srgbClr val="7030A0"/>
                  </a:solidFill>
                </a:rPr>
                <a:t>회</a:t>
              </a:r>
              <a:r>
                <a:rPr lang="ko-KR" altLang="en-US" sz="2800" b="1" spc="-150" dirty="0">
                  <a:solidFill>
                    <a:srgbClr val="00B050"/>
                  </a:solidFill>
                </a:rPr>
                <a:t>계사 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BCE6F38-7BC8-4102-9597-8A0851D1E725}"/>
              </a:ext>
            </a:extLst>
          </p:cNvPr>
          <p:cNvSpPr txBox="1"/>
          <p:nvPr/>
        </p:nvSpPr>
        <p:spPr>
          <a:xfrm>
            <a:off x="4141860" y="3608724"/>
            <a:ext cx="13822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 err="1">
                <a:solidFill>
                  <a:srgbClr val="7030A0"/>
                </a:solidFill>
              </a:rPr>
              <a:t>ㅎㅚ</a:t>
            </a:r>
            <a:r>
              <a:rPr lang="ko-KR" altLang="en-US" sz="1600" b="1" spc="-150" dirty="0">
                <a:solidFill>
                  <a:srgbClr val="7030A0"/>
                </a:solidFill>
              </a:rPr>
              <a:t> </a:t>
            </a:r>
            <a:r>
              <a:rPr lang="ko-KR" altLang="en-US" sz="1600" b="1" spc="-150" dirty="0" err="1">
                <a:solidFill>
                  <a:srgbClr val="7030A0"/>
                </a:solidFill>
              </a:rPr>
              <a:t>ㅇ</a:t>
            </a:r>
            <a:r>
              <a:rPr lang="ko-KR" altLang="en-US" sz="1600" b="1" spc="-150" dirty="0">
                <a:solidFill>
                  <a:srgbClr val="7030A0"/>
                </a:solidFill>
              </a:rPr>
              <a:t> </a:t>
            </a:r>
            <a:r>
              <a:rPr lang="ko-KR" altLang="en-US" sz="1600" b="1" spc="-150" dirty="0" err="1">
                <a:solidFill>
                  <a:srgbClr val="7030A0"/>
                </a:solidFill>
              </a:rPr>
              <a:t>ㅢ</a:t>
            </a:r>
            <a:endParaRPr lang="ko-KR" altLang="en-US" sz="1600" b="1" spc="-150" dirty="0">
              <a:solidFill>
                <a:srgbClr val="7030A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DB56557-F4A8-4B6F-831A-11FE0985165A}"/>
              </a:ext>
            </a:extLst>
          </p:cNvPr>
          <p:cNvSpPr txBox="1"/>
          <p:nvPr/>
        </p:nvSpPr>
        <p:spPr>
          <a:xfrm>
            <a:off x="5273422" y="3606442"/>
            <a:ext cx="1766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 err="1">
                <a:solidFill>
                  <a:schemeClr val="accent6">
                    <a:lumMod val="50000"/>
                  </a:schemeClr>
                </a:solidFill>
              </a:rPr>
              <a:t>ㅅ</a:t>
            </a:r>
            <a:r>
              <a:rPr lang="ko-KR" altLang="en-US" sz="1600" b="1" spc="-15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ko-KR" altLang="en-US" sz="1600" b="1" spc="-150" dirty="0" err="1">
                <a:solidFill>
                  <a:schemeClr val="accent6">
                    <a:lumMod val="50000"/>
                  </a:schemeClr>
                </a:solidFill>
              </a:rPr>
              <a:t>ㅔ</a:t>
            </a:r>
            <a:r>
              <a:rPr lang="ko-KR" altLang="en-US" sz="1600" b="1" spc="-15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ko-KR" altLang="en-US" sz="1600" b="1" spc="-150" dirty="0" err="1">
                <a:solidFill>
                  <a:schemeClr val="accent6">
                    <a:lumMod val="50000"/>
                  </a:schemeClr>
                </a:solidFill>
              </a:rPr>
              <a:t>ㄱ</a:t>
            </a:r>
            <a:r>
              <a:rPr lang="ko-KR" altLang="en-US" sz="1600" b="1" spc="-15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ko-KR" altLang="en-US" sz="1600" b="1" spc="-150" dirty="0" err="1">
                <a:solidFill>
                  <a:schemeClr val="accent6">
                    <a:lumMod val="50000"/>
                  </a:schemeClr>
                </a:solidFill>
              </a:rPr>
              <a:t>ㅖ</a:t>
            </a:r>
            <a:r>
              <a:rPr lang="ko-KR" altLang="en-US" sz="1600" b="1" spc="-15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ko-KR" altLang="en-US" sz="1600" b="1" spc="-150" dirty="0" err="1">
                <a:solidFill>
                  <a:schemeClr val="accent6">
                    <a:lumMod val="50000"/>
                  </a:schemeClr>
                </a:solidFill>
              </a:rPr>
              <a:t>ㅅ</a:t>
            </a:r>
            <a:r>
              <a:rPr lang="ko-KR" altLang="en-US" sz="1600" b="1" spc="-15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ko-KR" altLang="en-US" sz="1600" b="1" spc="-150" dirty="0" err="1">
                <a:solidFill>
                  <a:schemeClr val="accent6">
                    <a:lumMod val="50000"/>
                  </a:schemeClr>
                </a:solidFill>
              </a:rPr>
              <a:t>ㅏ</a:t>
            </a:r>
            <a:endParaRPr lang="ko-KR" altLang="en-US" sz="1600" b="1" spc="-15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2217437-F696-410C-97B3-1127A4E9DB76}"/>
              </a:ext>
            </a:extLst>
          </p:cNvPr>
          <p:cNvSpPr/>
          <p:nvPr/>
        </p:nvSpPr>
        <p:spPr>
          <a:xfrm>
            <a:off x="4560753" y="5667452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pc="-150" dirty="0" err="1">
                <a:solidFill>
                  <a:srgbClr val="7030A0"/>
                </a:solidFill>
              </a:rPr>
              <a:t>ㅎㅚ</a:t>
            </a:r>
            <a:r>
              <a:rPr lang="ko-KR" altLang="en-US" b="1" spc="-15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ko-KR" altLang="en-US" b="1" spc="-150" dirty="0" err="1">
                <a:solidFill>
                  <a:schemeClr val="accent6">
                    <a:lumMod val="50000"/>
                  </a:schemeClr>
                </a:solidFill>
              </a:rPr>
              <a:t>ㄱ</a:t>
            </a:r>
            <a:r>
              <a:rPr lang="ko-KR" altLang="en-US" b="1" spc="-15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ko-KR" altLang="en-US" b="1" spc="-150" dirty="0" err="1">
                <a:solidFill>
                  <a:schemeClr val="accent6">
                    <a:lumMod val="50000"/>
                  </a:schemeClr>
                </a:solidFill>
              </a:rPr>
              <a:t>ㅖ</a:t>
            </a:r>
            <a:r>
              <a:rPr lang="ko-KR" altLang="en-US" b="1" spc="-15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ko-KR" altLang="en-US" b="1" spc="-150" dirty="0" err="1">
                <a:solidFill>
                  <a:schemeClr val="accent6">
                    <a:lumMod val="50000"/>
                  </a:schemeClr>
                </a:solidFill>
              </a:rPr>
              <a:t>ㅅ</a:t>
            </a:r>
            <a:r>
              <a:rPr lang="ko-KR" altLang="en-US" b="1" spc="-15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ko-KR" altLang="en-US" b="1" spc="-150" dirty="0" err="1">
                <a:solidFill>
                  <a:schemeClr val="accent6">
                    <a:lumMod val="50000"/>
                  </a:schemeClr>
                </a:solidFill>
              </a:rPr>
              <a:t>ㅏ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4D7F393-7A2C-4469-AA04-DD4B0D688186}"/>
              </a:ext>
            </a:extLst>
          </p:cNvPr>
          <p:cNvSpPr txBox="1"/>
          <p:nvPr/>
        </p:nvSpPr>
        <p:spPr>
          <a:xfrm>
            <a:off x="7972159" y="4443354"/>
            <a:ext cx="36987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spc="-150" dirty="0"/>
              <a:t>초성</a:t>
            </a:r>
            <a:r>
              <a:rPr lang="en-US" altLang="ko-KR" b="1" spc="-150" dirty="0"/>
              <a:t>(</a:t>
            </a:r>
            <a:r>
              <a:rPr lang="ko-KR" altLang="en-US" b="1" spc="-150" dirty="0" err="1"/>
              <a:t>ㄱ</a:t>
            </a:r>
            <a:r>
              <a:rPr lang="en-US" altLang="ko-KR" b="1" spc="-150" dirty="0"/>
              <a:t>,</a:t>
            </a:r>
            <a:r>
              <a:rPr lang="ko-KR" altLang="en-US" b="1" spc="-150" dirty="0"/>
              <a:t>ㄴ</a:t>
            </a:r>
            <a:r>
              <a:rPr lang="en-US" altLang="ko-KR" b="1" spc="-150" dirty="0"/>
              <a:t>,</a:t>
            </a:r>
            <a:r>
              <a:rPr lang="ko-KR" altLang="en-US" b="1" spc="-150" dirty="0" err="1"/>
              <a:t>ㄷ</a:t>
            </a:r>
            <a:r>
              <a:rPr lang="en-US" altLang="ko-KR" b="1" spc="-150" dirty="0"/>
              <a:t>..), </a:t>
            </a:r>
            <a:r>
              <a:rPr lang="ko-KR" altLang="en-US" b="1" spc="-150" dirty="0"/>
              <a:t>중성</a:t>
            </a:r>
            <a:r>
              <a:rPr lang="en-US" altLang="ko-KR" b="1" spc="-150" dirty="0"/>
              <a:t>(</a:t>
            </a:r>
            <a:r>
              <a:rPr lang="ko-KR" altLang="en-US" b="1" spc="-150" dirty="0" err="1"/>
              <a:t>ㅏ</a:t>
            </a:r>
            <a:r>
              <a:rPr lang="en-US" altLang="ko-KR" b="1" spc="-150" dirty="0"/>
              <a:t>,</a:t>
            </a:r>
            <a:r>
              <a:rPr lang="ko-KR" altLang="en-US" b="1" spc="-150" dirty="0" err="1"/>
              <a:t>ㅑ</a:t>
            </a:r>
            <a:r>
              <a:rPr lang="en-US" altLang="ko-KR" b="1" spc="-150" dirty="0"/>
              <a:t>,</a:t>
            </a:r>
            <a:r>
              <a:rPr lang="ko-KR" altLang="en-US" b="1" spc="-150" dirty="0" err="1"/>
              <a:t>ㅓ</a:t>
            </a:r>
            <a:r>
              <a:rPr lang="en-US" altLang="ko-KR" b="1" spc="-150" dirty="0"/>
              <a:t>…), </a:t>
            </a:r>
            <a:r>
              <a:rPr lang="ko-KR" altLang="en-US" b="1" spc="-150" dirty="0"/>
              <a:t>종성</a:t>
            </a:r>
            <a:r>
              <a:rPr lang="en-US" altLang="ko-KR" b="1" spc="-150" dirty="0"/>
              <a:t>(</a:t>
            </a:r>
            <a:r>
              <a:rPr lang="ko-KR" altLang="en-US" b="1" spc="-150" dirty="0" err="1"/>
              <a:t>ㄱ</a:t>
            </a:r>
            <a:r>
              <a:rPr lang="en-US" altLang="ko-KR" b="1" spc="-150" dirty="0"/>
              <a:t>,</a:t>
            </a:r>
            <a:r>
              <a:rPr lang="ko-KR" altLang="en-US" b="1" spc="-150" dirty="0"/>
              <a:t>ㄴ</a:t>
            </a:r>
            <a:r>
              <a:rPr lang="en-US" altLang="ko-KR" b="1" spc="-150" dirty="0"/>
              <a:t>,</a:t>
            </a:r>
            <a:r>
              <a:rPr lang="ko-KR" altLang="en-US" b="1" spc="-150" dirty="0" err="1"/>
              <a:t>ㄷ</a:t>
            </a:r>
            <a:r>
              <a:rPr lang="en-US" altLang="ko-KR" b="1" spc="-150" dirty="0"/>
              <a:t>..), </a:t>
            </a:r>
            <a:r>
              <a:rPr lang="ko-KR" altLang="en-US" b="1" spc="-150" dirty="0"/>
              <a:t>특수문자</a:t>
            </a:r>
            <a:r>
              <a:rPr lang="en-US" altLang="ko-KR" b="1" spc="-150" dirty="0"/>
              <a:t>( . , ? , ! )</a:t>
            </a:r>
            <a:r>
              <a:rPr lang="ko-KR" altLang="en-US" b="1" spc="-150" dirty="0"/>
              <a:t> 총 </a:t>
            </a:r>
            <a:r>
              <a:rPr lang="en-US" altLang="ko-KR" b="1" spc="-150" dirty="0"/>
              <a:t>80</a:t>
            </a:r>
            <a:r>
              <a:rPr lang="ko-KR" altLang="en-US" b="1" spc="-150" dirty="0"/>
              <a:t>개의 </a:t>
            </a:r>
            <a:r>
              <a:rPr lang="en-US" altLang="ko-KR" b="1" spc="-150" dirty="0"/>
              <a:t>Embedding</a:t>
            </a:r>
            <a:r>
              <a:rPr lang="ko-KR" altLang="en-US" b="1" spc="-150" dirty="0"/>
              <a:t>을 배울 예정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911F6A-5092-4D95-B885-A4579DE6C36E}"/>
              </a:ext>
            </a:extLst>
          </p:cNvPr>
          <p:cNvSpPr txBox="1"/>
          <p:nvPr/>
        </p:nvSpPr>
        <p:spPr>
          <a:xfrm>
            <a:off x="723014" y="414670"/>
            <a:ext cx="4214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Tacotron</a:t>
            </a:r>
            <a:r>
              <a:rPr lang="en-US" altLang="ko-KR" sz="28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– </a:t>
            </a:r>
            <a:r>
              <a:rPr lang="en-US" altLang="ko-KR" sz="2800" b="1" dirty="0">
                <a:solidFill>
                  <a:srgbClr val="002060"/>
                </a:solidFill>
              </a:rPr>
              <a:t>①Encoder</a:t>
            </a:r>
            <a:endParaRPr lang="ko-KR" altLang="en-US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2B678C3-BBA9-4CFC-A8C4-87200FFECB17}"/>
                  </a:ext>
                </a:extLst>
              </p:cNvPr>
              <p:cNvSpPr txBox="1"/>
              <p:nvPr/>
            </p:nvSpPr>
            <p:spPr>
              <a:xfrm>
                <a:off x="10675082" y="2217334"/>
                <a:ext cx="547906" cy="12370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.2</m:t>
                                          </m:r>
                                        </m:e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0.5</m:t>
                                          </m:r>
                                        </m:e>
                                      </m:eqAr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0.7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2B678C3-BBA9-4CFC-A8C4-87200FFEC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5082" y="2217334"/>
                <a:ext cx="547906" cy="123707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2585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tacotron에 대한 이미지 검색결과">
            <a:extLst>
              <a:ext uri="{FF2B5EF4-FFF2-40B4-BE49-F238E27FC236}">
                <a16:creationId xmlns:a16="http://schemas.microsoft.com/office/drawing/2014/main" id="{3B2D8E0D-563A-4D5C-AE81-134912974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957" y="696328"/>
            <a:ext cx="9720085" cy="546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67D24FD-FF96-42A4-9D20-ABD43E64B6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C9743-FB40-484F-B9A9-6A654DA1DCBD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3049DB-C708-4C45-BDF8-BB9EA9F0FE44}"/>
              </a:ext>
            </a:extLst>
          </p:cNvPr>
          <p:cNvSpPr txBox="1"/>
          <p:nvPr/>
        </p:nvSpPr>
        <p:spPr>
          <a:xfrm>
            <a:off x="723015" y="414670"/>
            <a:ext cx="3125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Tacotron</a:t>
            </a:r>
            <a:endParaRPr lang="ko-KR" altLang="en-US" sz="2800" spc="-1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896157A-79D9-4BFA-87C0-57C8D95F1CA1}"/>
              </a:ext>
            </a:extLst>
          </p:cNvPr>
          <p:cNvSpPr/>
          <p:nvPr/>
        </p:nvSpPr>
        <p:spPr>
          <a:xfrm>
            <a:off x="1414130" y="1998921"/>
            <a:ext cx="2711303" cy="3902149"/>
          </a:xfrm>
          <a:prstGeom prst="rect">
            <a:avLst/>
          </a:prstGeom>
          <a:noFill/>
          <a:ln w="63500">
            <a:solidFill>
              <a:schemeClr val="accent1">
                <a:lumMod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AA20F8-553D-4080-9F78-827B2ED2B772}"/>
              </a:ext>
            </a:extLst>
          </p:cNvPr>
          <p:cNvSpPr/>
          <p:nvPr/>
        </p:nvSpPr>
        <p:spPr>
          <a:xfrm>
            <a:off x="6210959" y="2640331"/>
            <a:ext cx="4566911" cy="3249310"/>
          </a:xfrm>
          <a:prstGeom prst="rect">
            <a:avLst/>
          </a:prstGeom>
          <a:noFill/>
          <a:ln w="63500">
            <a:solidFill>
              <a:srgbClr val="C0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98346F-88BD-47F5-AEC5-96C997F8D5AA}"/>
              </a:ext>
            </a:extLst>
          </p:cNvPr>
          <p:cNvSpPr/>
          <p:nvPr/>
        </p:nvSpPr>
        <p:spPr>
          <a:xfrm>
            <a:off x="4400550" y="3188971"/>
            <a:ext cx="1543050" cy="1554480"/>
          </a:xfrm>
          <a:prstGeom prst="rect">
            <a:avLst/>
          </a:prstGeom>
          <a:noFill/>
          <a:ln w="165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1B1627-22B3-4D0D-9EA7-E337BB18BAEB}"/>
              </a:ext>
            </a:extLst>
          </p:cNvPr>
          <p:cNvSpPr/>
          <p:nvPr/>
        </p:nvSpPr>
        <p:spPr>
          <a:xfrm>
            <a:off x="1934456" y="5950836"/>
            <a:ext cx="1670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</a:rPr>
              <a:t>①Encoder</a:t>
            </a:r>
            <a:endParaRPr lang="ko-KR" altLang="en-US" sz="2400" dirty="0">
              <a:solidFill>
                <a:srgbClr val="00206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47A73B-240F-4378-8EDD-0F7F6A16D06F}"/>
              </a:ext>
            </a:extLst>
          </p:cNvPr>
          <p:cNvSpPr/>
          <p:nvPr/>
        </p:nvSpPr>
        <p:spPr>
          <a:xfrm>
            <a:off x="4187052" y="4714266"/>
            <a:ext cx="1877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</a:rPr>
              <a:t>②Attention</a:t>
            </a:r>
            <a:endParaRPr lang="ko-KR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3AE2F0-1D14-475C-ABA8-B2B2CDE2B278}"/>
              </a:ext>
            </a:extLst>
          </p:cNvPr>
          <p:cNvSpPr/>
          <p:nvPr/>
        </p:nvSpPr>
        <p:spPr>
          <a:xfrm>
            <a:off x="9103263" y="5427976"/>
            <a:ext cx="17171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C00000"/>
                </a:solidFill>
              </a:rPr>
              <a:t>③Decoder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0E5D159-E469-44EC-AB9B-C1B480B82D03}"/>
              </a:ext>
            </a:extLst>
          </p:cNvPr>
          <p:cNvSpPr/>
          <p:nvPr/>
        </p:nvSpPr>
        <p:spPr>
          <a:xfrm>
            <a:off x="6448921" y="629961"/>
            <a:ext cx="3640509" cy="1918929"/>
          </a:xfrm>
          <a:prstGeom prst="rect">
            <a:avLst/>
          </a:prstGeom>
          <a:noFill/>
          <a:ln w="63500">
            <a:solidFill>
              <a:schemeClr val="accent4">
                <a:lumMod val="75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58841F-455D-466E-9E5A-2706A880EC40}"/>
              </a:ext>
            </a:extLst>
          </p:cNvPr>
          <p:cNvSpPr/>
          <p:nvPr/>
        </p:nvSpPr>
        <p:spPr>
          <a:xfrm>
            <a:off x="8549460" y="156739"/>
            <a:ext cx="16940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50000"/>
                  </a:schemeClr>
                </a:solidFill>
              </a:rPr>
              <a:t>④Vocoder</a:t>
            </a:r>
            <a:endParaRPr lang="ko-KR" alt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409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6A825B-7073-419C-8853-0952EA784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C9743-FB40-484F-B9A9-6A654DA1DCBD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B75443-366B-4482-AFA1-85D4246F4B3E}"/>
              </a:ext>
            </a:extLst>
          </p:cNvPr>
          <p:cNvSpPr txBox="1"/>
          <p:nvPr/>
        </p:nvSpPr>
        <p:spPr>
          <a:xfrm>
            <a:off x="723015" y="414670"/>
            <a:ext cx="3125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음성합성 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D2932C3-55CB-41A1-A778-2655877887BF}"/>
              </a:ext>
            </a:extLst>
          </p:cNvPr>
          <p:cNvGrpSpPr/>
          <p:nvPr/>
        </p:nvGrpSpPr>
        <p:grpSpPr>
          <a:xfrm>
            <a:off x="2286001" y="2897506"/>
            <a:ext cx="8215292" cy="1062988"/>
            <a:chOff x="1589051" y="1507123"/>
            <a:chExt cx="6643192" cy="4036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D528E2A-6AAA-43D2-A1A7-ECC67C6B729C}"/>
                </a:ext>
              </a:extLst>
            </p:cNvPr>
            <p:cNvSpPr txBox="1"/>
            <p:nvPr/>
          </p:nvSpPr>
          <p:spPr>
            <a:xfrm>
              <a:off x="3935276" y="1601208"/>
              <a:ext cx="1573618" cy="198682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+mn-ea"/>
                </a:rPr>
                <a:t>음성합성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3390CF5-BE26-4E9B-9815-18B73E5EA8CD}"/>
                </a:ext>
              </a:extLst>
            </p:cNvPr>
            <p:cNvSpPr/>
            <p:nvPr/>
          </p:nvSpPr>
          <p:spPr>
            <a:xfrm>
              <a:off x="3641386" y="1507123"/>
              <a:ext cx="1874520" cy="403648"/>
            </a:xfrm>
            <a:prstGeom prst="rect">
              <a:avLst/>
            </a:prstGeom>
            <a:noFill/>
            <a:ln w="762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1AADDD33-61A8-4E19-BBB9-698B93B4EFFB}"/>
                </a:ext>
              </a:extLst>
            </p:cNvPr>
            <p:cNvCxnSpPr>
              <a:cxnSpLocks/>
            </p:cNvCxnSpPr>
            <p:nvPr/>
          </p:nvCxnSpPr>
          <p:spPr>
            <a:xfrm>
              <a:off x="2704041" y="1700549"/>
              <a:ext cx="875326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6D04B80B-5337-4C10-BFAF-9DED30761BA8}"/>
                </a:ext>
              </a:extLst>
            </p:cNvPr>
            <p:cNvCxnSpPr/>
            <p:nvPr/>
          </p:nvCxnSpPr>
          <p:spPr>
            <a:xfrm>
              <a:off x="5573056" y="1700549"/>
              <a:ext cx="875326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2EB730E-84CF-4AC6-94F0-A6FF270C3767}"/>
                </a:ext>
              </a:extLst>
            </p:cNvPr>
            <p:cNvSpPr txBox="1"/>
            <p:nvPr/>
          </p:nvSpPr>
          <p:spPr>
            <a:xfrm>
              <a:off x="1589051" y="1604146"/>
              <a:ext cx="1573618" cy="198682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+mn-ea"/>
                </a:rPr>
                <a:t>텍스트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9CBF084-106B-4A42-A448-87CFA861A2D4}"/>
                </a:ext>
              </a:extLst>
            </p:cNvPr>
            <p:cNvSpPr txBox="1"/>
            <p:nvPr/>
          </p:nvSpPr>
          <p:spPr>
            <a:xfrm>
              <a:off x="6658625" y="1601208"/>
              <a:ext cx="1573618" cy="198682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+mn-ea"/>
                </a:rPr>
                <a:t>음성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9075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898DB86-BBE8-412B-B212-FCB369EED5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C9743-FB40-484F-B9A9-6A654DA1DCBD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B726DC-9163-4E2E-A594-63B97531C55E}"/>
              </a:ext>
            </a:extLst>
          </p:cNvPr>
          <p:cNvSpPr txBox="1"/>
          <p:nvPr/>
        </p:nvSpPr>
        <p:spPr>
          <a:xfrm>
            <a:off x="723014" y="414670"/>
            <a:ext cx="39779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Tacotron</a:t>
            </a:r>
            <a:r>
              <a:rPr lang="en-US" altLang="ko-KR" sz="28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-</a:t>
            </a:r>
            <a:r>
              <a:rPr lang="en-US" altLang="ko-KR" sz="2800" b="1" dirty="0">
                <a:solidFill>
                  <a:schemeClr val="accent6">
                    <a:lumMod val="50000"/>
                  </a:schemeClr>
                </a:solidFill>
              </a:rPr>
              <a:t>②Attention</a:t>
            </a:r>
            <a:endParaRPr lang="ko-KR" altLang="en-US" sz="28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ko-KR" altLang="en-US" sz="2800" spc="-1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3FD1CA0-6159-402A-8CD0-0C1B77FC9D17}"/>
              </a:ext>
            </a:extLst>
          </p:cNvPr>
          <p:cNvGrpSpPr/>
          <p:nvPr/>
        </p:nvGrpSpPr>
        <p:grpSpPr>
          <a:xfrm>
            <a:off x="723014" y="2225497"/>
            <a:ext cx="8429625" cy="3209980"/>
            <a:chOff x="620380" y="2037928"/>
            <a:chExt cx="8429625" cy="320998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A9CCFCF-AA90-4A07-A427-20BAC4C65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380" y="2571383"/>
              <a:ext cx="8429625" cy="2676525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87F2352-171D-41B0-BCAB-4D603EDC6671}"/>
                </a:ext>
              </a:extLst>
            </p:cNvPr>
            <p:cNvSpPr/>
            <p:nvPr/>
          </p:nvSpPr>
          <p:spPr>
            <a:xfrm>
              <a:off x="620380" y="2037928"/>
              <a:ext cx="35782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002060"/>
                  </a:solidFill>
                  <a:latin typeface="Open Sans"/>
                </a:rPr>
                <a:t>RNN(or LSTM) </a:t>
              </a:r>
              <a:r>
                <a:rPr lang="en-US" altLang="ko-KR" b="1" dirty="0">
                  <a:solidFill>
                    <a:srgbClr val="0562DC"/>
                  </a:solidFill>
                  <a:latin typeface="Open Sans"/>
                </a:rPr>
                <a:t>Encoder-</a:t>
              </a:r>
              <a:r>
                <a:rPr lang="en-US" altLang="ko-KR" b="1" dirty="0">
                  <a:solidFill>
                    <a:schemeClr val="accent4">
                      <a:lumMod val="75000"/>
                    </a:schemeClr>
                  </a:solidFill>
                  <a:latin typeface="Open Sans"/>
                </a:rPr>
                <a:t>Decoder</a:t>
              </a:r>
              <a:endParaRPr lang="en-US" altLang="ko-KR" b="1" i="0" dirty="0">
                <a:solidFill>
                  <a:schemeClr val="accent4">
                    <a:lumMod val="75000"/>
                  </a:schemeClr>
                </a:solidFill>
                <a:effectLst/>
                <a:latin typeface="Open San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0B5FFD4-339D-4D0C-A0CA-E81F9916A5C6}"/>
              </a:ext>
            </a:extLst>
          </p:cNvPr>
          <p:cNvSpPr txBox="1"/>
          <p:nvPr/>
        </p:nvSpPr>
        <p:spPr>
          <a:xfrm>
            <a:off x="635597" y="1127673"/>
            <a:ext cx="10981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Attention mechanism</a:t>
            </a:r>
            <a:r>
              <a:rPr lang="ko-KR" altLang="en-US" dirty="0"/>
              <a:t>은 문장</a:t>
            </a:r>
            <a:r>
              <a:rPr lang="en-US" altLang="ko-KR" dirty="0"/>
              <a:t>(Input)</a:t>
            </a:r>
            <a:r>
              <a:rPr lang="ko-KR" altLang="en-US" dirty="0"/>
              <a:t>을 하나의 고정된 길이의 벡터로 </a:t>
            </a:r>
            <a:r>
              <a:rPr lang="ko-KR" altLang="en-US" dirty="0" err="1"/>
              <a:t>임베딩</a:t>
            </a:r>
            <a:r>
              <a:rPr lang="ko-KR" altLang="en-US" dirty="0"/>
              <a:t> 하는 것을 부정하는 과정에서 연구가 시작된 모델 </a:t>
            </a:r>
            <a:r>
              <a:rPr lang="en-US" altLang="ko-KR" dirty="0"/>
              <a:t>(</a:t>
            </a:r>
            <a:r>
              <a:rPr lang="ko-KR" altLang="en-US" dirty="0"/>
              <a:t>번역문제에서 처음으로 </a:t>
            </a:r>
            <a:r>
              <a:rPr lang="ko-KR" altLang="en-US" dirty="0" err="1"/>
              <a:t>사용됌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E88977-69DD-458E-AFA0-D73A49A009DA}"/>
              </a:ext>
            </a:extLst>
          </p:cNvPr>
          <p:cNvSpPr txBox="1"/>
          <p:nvPr/>
        </p:nvSpPr>
        <p:spPr>
          <a:xfrm>
            <a:off x="3645877" y="5404154"/>
            <a:ext cx="879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End Of </a:t>
            </a:r>
          </a:p>
          <a:p>
            <a:pPr algn="ctr"/>
            <a:r>
              <a:rPr lang="en-US" altLang="ko-KR" sz="1200" dirty="0"/>
              <a:t>Sentence</a:t>
            </a:r>
            <a:endParaRPr lang="ko-KR" altLang="en-US" sz="12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9CE86CD-189D-4074-A0C8-5F2C2C591A64}"/>
              </a:ext>
            </a:extLst>
          </p:cNvPr>
          <p:cNvSpPr/>
          <p:nvPr/>
        </p:nvSpPr>
        <p:spPr>
          <a:xfrm>
            <a:off x="3352800" y="2758952"/>
            <a:ext cx="1488831" cy="646331"/>
          </a:xfrm>
          <a:prstGeom prst="ellipse">
            <a:avLst/>
          </a:prstGeom>
          <a:noFill/>
          <a:ln w="317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99721F1-1721-4D0F-8424-FC3EE5F205CC}"/>
              </a:ext>
            </a:extLst>
          </p:cNvPr>
          <p:cNvCxnSpPr>
            <a:cxnSpLocks/>
          </p:cNvCxnSpPr>
          <p:nvPr/>
        </p:nvCxnSpPr>
        <p:spPr>
          <a:xfrm flipV="1">
            <a:off x="4519246" y="2292715"/>
            <a:ext cx="322385" cy="5006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2DEE6BD-74E2-4901-BB05-B3186C03CEB0}"/>
              </a:ext>
            </a:extLst>
          </p:cNvPr>
          <p:cNvSpPr txBox="1"/>
          <p:nvPr/>
        </p:nvSpPr>
        <p:spPr>
          <a:xfrm>
            <a:off x="4700953" y="1923383"/>
            <a:ext cx="4024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/>
              <a:t>Input</a:t>
            </a:r>
            <a:r>
              <a:rPr lang="ko-KR" altLang="en-US" sz="1600" spc="-150" dirty="0"/>
              <a:t>문장이 끝나면 문장을 </a:t>
            </a:r>
            <a:r>
              <a:rPr lang="ko-KR" altLang="en-US" sz="1600" spc="-150" dirty="0" err="1"/>
              <a:t>임베딩함</a:t>
            </a:r>
            <a:endParaRPr lang="ko-KR" altLang="en-US" sz="1600" spc="-15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0E6A759-82FB-4421-A743-09E0E4C63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132" y="4859580"/>
            <a:ext cx="2277986" cy="322019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8A705AA3-5473-411F-BBE7-E647BC46D10B}"/>
              </a:ext>
            </a:extLst>
          </p:cNvPr>
          <p:cNvSpPr/>
          <p:nvPr/>
        </p:nvSpPr>
        <p:spPr>
          <a:xfrm>
            <a:off x="4554415" y="4010628"/>
            <a:ext cx="383411" cy="350356"/>
          </a:xfrm>
          <a:prstGeom prst="ellipse">
            <a:avLst/>
          </a:prstGeom>
          <a:noFill/>
          <a:ln w="317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8C9727-8010-4466-8948-04663893AD49}"/>
              </a:ext>
            </a:extLst>
          </p:cNvPr>
          <p:cNvCxnSpPr>
            <a:cxnSpLocks/>
          </p:cNvCxnSpPr>
          <p:nvPr/>
        </p:nvCxnSpPr>
        <p:spPr>
          <a:xfrm flipV="1">
            <a:off x="4747845" y="4390232"/>
            <a:ext cx="0" cy="1670599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414E12A-A0D4-448B-AFA8-A7A38435C8DB}"/>
              </a:ext>
            </a:extLst>
          </p:cNvPr>
          <p:cNvSpPr txBox="1"/>
          <p:nvPr/>
        </p:nvSpPr>
        <p:spPr>
          <a:xfrm>
            <a:off x="3188679" y="6060831"/>
            <a:ext cx="3610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spc="-150" dirty="0"/>
              <a:t>Encoder</a:t>
            </a:r>
            <a:r>
              <a:rPr lang="ko-KR" altLang="en-US" sz="1600" spc="-150" dirty="0"/>
              <a:t>부분의 마지막 타임스텝의 </a:t>
            </a:r>
            <a:r>
              <a:rPr lang="en-US" altLang="ko-KR" sz="1600" spc="-150" dirty="0"/>
              <a:t>hidden state</a:t>
            </a:r>
            <a:r>
              <a:rPr lang="ko-KR" altLang="en-US" sz="1600" spc="-150" dirty="0"/>
              <a:t>가 </a:t>
            </a:r>
            <a:r>
              <a:rPr lang="en-US" altLang="ko-KR" sz="1600" spc="-150" dirty="0"/>
              <a:t>Decoder</a:t>
            </a:r>
            <a:r>
              <a:rPr lang="ko-KR" altLang="en-US" sz="1600" spc="-150" dirty="0"/>
              <a:t>의 </a:t>
            </a:r>
            <a:r>
              <a:rPr lang="en-US" altLang="ko-KR" sz="1600" spc="-150" dirty="0"/>
              <a:t>hidden state</a:t>
            </a:r>
            <a:r>
              <a:rPr lang="ko-KR" altLang="en-US" sz="1600" spc="-150" dirty="0"/>
              <a:t>로 </a:t>
            </a:r>
            <a:r>
              <a:rPr lang="ko-KR" altLang="en-US" sz="1600" spc="-150" dirty="0" err="1"/>
              <a:t>들어감</a:t>
            </a:r>
            <a:r>
              <a:rPr lang="ko-KR" altLang="en-US" sz="1600" spc="-150" dirty="0"/>
              <a:t> </a:t>
            </a:r>
            <a:r>
              <a:rPr lang="en-US" altLang="ko-KR" sz="1600" spc="-150" dirty="0"/>
              <a:t> </a:t>
            </a:r>
            <a:r>
              <a:rPr lang="ko-KR" altLang="en-US" sz="1600" spc="-150" dirty="0"/>
              <a:t> 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82B0808-2976-41C0-86F7-75B9157EA430}"/>
              </a:ext>
            </a:extLst>
          </p:cNvPr>
          <p:cNvSpPr/>
          <p:nvPr/>
        </p:nvSpPr>
        <p:spPr>
          <a:xfrm>
            <a:off x="5405439" y="4807797"/>
            <a:ext cx="383411" cy="350356"/>
          </a:xfrm>
          <a:prstGeom prst="ellipse">
            <a:avLst/>
          </a:prstGeom>
          <a:noFill/>
          <a:ln w="3175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DD371C-7B17-4F60-A170-F0940A9F42F0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5709871" y="5129857"/>
            <a:ext cx="693982" cy="358910"/>
          </a:xfrm>
          <a:prstGeom prst="straightConnector1">
            <a:avLst/>
          </a:prstGeom>
          <a:ln w="571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698E9A0-42BD-4224-B933-08F706A86B7B}"/>
              </a:ext>
            </a:extLst>
          </p:cNvPr>
          <p:cNvSpPr txBox="1"/>
          <p:nvPr/>
        </p:nvSpPr>
        <p:spPr>
          <a:xfrm>
            <a:off x="6403853" y="5196379"/>
            <a:ext cx="3229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/>
              <a:t>Sentence Embedding</a:t>
            </a:r>
            <a:r>
              <a:rPr lang="ko-KR" altLang="en-US" sz="1600" spc="-150" dirty="0"/>
              <a:t>이 </a:t>
            </a:r>
            <a:r>
              <a:rPr lang="ko-KR" altLang="en-US" sz="1600" spc="-150" dirty="0" err="1"/>
              <a:t>디코더의</a:t>
            </a:r>
            <a:r>
              <a:rPr lang="ko-KR" altLang="en-US" sz="1600" spc="-150" dirty="0"/>
              <a:t> 첫번째 타임스텝의 입력으로 들어가게 </a:t>
            </a:r>
            <a:r>
              <a:rPr lang="ko-KR" altLang="en-US" sz="1600" spc="-150" dirty="0" err="1"/>
              <a:t>됌</a:t>
            </a:r>
            <a:r>
              <a:rPr lang="ko-KR" altLang="en-US" sz="1600" spc="-1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77817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898DB86-BBE8-412B-B212-FCB369EED5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C9743-FB40-484F-B9A9-6A654DA1DCBD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B726DC-9163-4E2E-A594-63B97531C55E}"/>
              </a:ext>
            </a:extLst>
          </p:cNvPr>
          <p:cNvSpPr txBox="1"/>
          <p:nvPr/>
        </p:nvSpPr>
        <p:spPr>
          <a:xfrm>
            <a:off x="723014" y="414670"/>
            <a:ext cx="39779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Tacotron</a:t>
            </a:r>
            <a:r>
              <a:rPr lang="en-US" altLang="ko-KR" sz="28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-</a:t>
            </a:r>
            <a:r>
              <a:rPr lang="en-US" altLang="ko-KR" sz="2800" b="1" dirty="0">
                <a:solidFill>
                  <a:schemeClr val="accent6">
                    <a:lumMod val="50000"/>
                  </a:schemeClr>
                </a:solidFill>
              </a:rPr>
              <a:t>②Attention</a:t>
            </a:r>
            <a:endParaRPr lang="ko-KR" altLang="en-US" sz="28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ko-KR" altLang="en-US" sz="2800" spc="-1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AA91E4B-94C1-41E8-9034-69A5028E20A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189" y="2720851"/>
            <a:ext cx="8172450" cy="275272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779B41E-CB4E-4A2B-AB69-F60DF70FA97E}"/>
              </a:ext>
            </a:extLst>
          </p:cNvPr>
          <p:cNvSpPr/>
          <p:nvPr/>
        </p:nvSpPr>
        <p:spPr>
          <a:xfrm>
            <a:off x="723015" y="1368777"/>
            <a:ext cx="36614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  <a:latin typeface="Open Sans"/>
              </a:rPr>
              <a:t>RNN(or LSTM) </a:t>
            </a:r>
            <a:r>
              <a:rPr lang="en-US" altLang="ko-KR" b="1" dirty="0">
                <a:solidFill>
                  <a:srgbClr val="0562DC"/>
                </a:solidFill>
                <a:latin typeface="Open Sans"/>
              </a:rPr>
              <a:t>Encoder-</a:t>
            </a:r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  <a:latin typeface="Open Sans"/>
              </a:rPr>
              <a:t>Decoder</a:t>
            </a:r>
            <a:r>
              <a:rPr lang="ko-KR" altLang="en-US" dirty="0">
                <a:latin typeface="Open Sans"/>
              </a:rPr>
              <a:t>에 </a:t>
            </a:r>
            <a:r>
              <a:rPr lang="en-US" altLang="ko-KR" b="1" dirty="0">
                <a:solidFill>
                  <a:srgbClr val="7030A0"/>
                </a:solidFill>
                <a:latin typeface="Open Sans"/>
              </a:rPr>
              <a:t>(</a:t>
            </a:r>
            <a:r>
              <a:rPr lang="en-US" altLang="ko-KR" b="1" dirty="0" err="1">
                <a:solidFill>
                  <a:srgbClr val="7030A0"/>
                </a:solidFill>
              </a:rPr>
              <a:t>Bahdanau</a:t>
            </a:r>
            <a:r>
              <a:rPr lang="en-US" altLang="ko-KR" b="1" dirty="0">
                <a:solidFill>
                  <a:srgbClr val="7030A0"/>
                </a:solidFill>
              </a:rPr>
              <a:t>) Attention</a:t>
            </a:r>
            <a:r>
              <a:rPr lang="ko-KR" altLang="en-US" dirty="0"/>
              <a:t>를 추가 </a:t>
            </a:r>
            <a:endParaRPr lang="en-US" altLang="ko-KR" dirty="0"/>
          </a:p>
          <a:p>
            <a:endParaRPr lang="en-US" altLang="ko-KR" b="1" i="0" dirty="0">
              <a:solidFill>
                <a:schemeClr val="accent4">
                  <a:lumMod val="75000"/>
                </a:schemeClr>
              </a:solidFill>
              <a:effectLst/>
              <a:latin typeface="Open Sans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C20C1B8-79FA-489F-92C5-4CDF44B86372}"/>
              </a:ext>
            </a:extLst>
          </p:cNvPr>
          <p:cNvCxnSpPr>
            <a:cxnSpLocks/>
          </p:cNvCxnSpPr>
          <p:nvPr/>
        </p:nvCxnSpPr>
        <p:spPr>
          <a:xfrm flipV="1">
            <a:off x="3135923" y="2720851"/>
            <a:ext cx="0" cy="41272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B4F2180-52F6-4152-95FE-B9A1E2D3B9BB}"/>
              </a:ext>
            </a:extLst>
          </p:cNvPr>
          <p:cNvSpPr txBox="1"/>
          <p:nvPr/>
        </p:nvSpPr>
        <p:spPr>
          <a:xfrm>
            <a:off x="1279860" y="2344615"/>
            <a:ext cx="378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/>
              <a:t>단어별로</a:t>
            </a:r>
            <a:r>
              <a:rPr lang="en-US" altLang="ko-KR" spc="-150" dirty="0"/>
              <a:t> hidden State</a:t>
            </a:r>
            <a:r>
              <a:rPr lang="ko-KR" altLang="en-US" spc="-150" dirty="0"/>
              <a:t>를 모두 저장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E007C9-666E-4B02-802F-333C752B6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132" y="4859580"/>
            <a:ext cx="2277986" cy="3220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EB8E194-C19B-4FD6-85A2-CBBCD44221B6}"/>
              </a:ext>
            </a:extLst>
          </p:cNvPr>
          <p:cNvSpPr txBox="1"/>
          <p:nvPr/>
        </p:nvSpPr>
        <p:spPr>
          <a:xfrm>
            <a:off x="4841631" y="5717654"/>
            <a:ext cx="2508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pc="-150" dirty="0" err="1"/>
              <a:t>디코더의</a:t>
            </a:r>
            <a:r>
              <a:rPr lang="ko-KR" altLang="en-US" spc="-150" dirty="0"/>
              <a:t> 첫번째 타임스텝 입력은</a:t>
            </a:r>
            <a:r>
              <a:rPr lang="en-US" altLang="ko-KR" spc="-150" dirty="0"/>
              <a:t> </a:t>
            </a:r>
            <a:r>
              <a:rPr lang="ko-KR" altLang="en-US" spc="-150" dirty="0"/>
              <a:t>어떤 문장이나 똑같이 들어가게 </a:t>
            </a:r>
            <a:r>
              <a:rPr lang="ko-KR" altLang="en-US" spc="-150" dirty="0" err="1"/>
              <a:t>됌</a:t>
            </a:r>
            <a:r>
              <a:rPr lang="ko-KR" altLang="en-US" spc="-150" dirty="0"/>
              <a:t> 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10225E0-16AD-4843-A71B-AF414862267A}"/>
              </a:ext>
            </a:extLst>
          </p:cNvPr>
          <p:cNvSpPr/>
          <p:nvPr/>
        </p:nvSpPr>
        <p:spPr>
          <a:xfrm>
            <a:off x="5710290" y="5019488"/>
            <a:ext cx="528684" cy="440140"/>
          </a:xfrm>
          <a:prstGeom prst="ellipse">
            <a:avLst/>
          </a:prstGeom>
          <a:noFill/>
          <a:ln w="3175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F286750-4BD8-4A26-8AD9-E301DB8A2370}"/>
              </a:ext>
            </a:extLst>
          </p:cNvPr>
          <p:cNvCxnSpPr>
            <a:cxnSpLocks/>
          </p:cNvCxnSpPr>
          <p:nvPr/>
        </p:nvCxnSpPr>
        <p:spPr>
          <a:xfrm flipV="1">
            <a:off x="5974632" y="5436508"/>
            <a:ext cx="0" cy="281146"/>
          </a:xfrm>
          <a:prstGeom prst="straightConnector1">
            <a:avLst/>
          </a:prstGeom>
          <a:ln w="571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D39EE59-3893-46AE-BB58-82E642312C3E}"/>
              </a:ext>
            </a:extLst>
          </p:cNvPr>
          <p:cNvSpPr txBox="1"/>
          <p:nvPr/>
        </p:nvSpPr>
        <p:spPr>
          <a:xfrm>
            <a:off x="5513033" y="517712"/>
            <a:ext cx="5901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pc="-150" dirty="0"/>
              <a:t>문장을 구성하는 모든 단어들을 각각 </a:t>
            </a:r>
            <a:r>
              <a:rPr lang="ko-KR" altLang="en-US" spc="-150" dirty="0" err="1"/>
              <a:t>임베딩하여</a:t>
            </a:r>
            <a:r>
              <a:rPr lang="ko-KR" altLang="en-US" spc="-150" dirty="0"/>
              <a:t> </a:t>
            </a:r>
            <a:r>
              <a:rPr lang="ko-KR" altLang="en-US" spc="-150" dirty="0" err="1"/>
              <a:t>디코더가</a:t>
            </a:r>
            <a:r>
              <a:rPr lang="ko-KR" altLang="en-US" spc="-150" dirty="0"/>
              <a:t> 특정 타임스텝에서 어떤 단어에 더 </a:t>
            </a:r>
            <a:r>
              <a:rPr lang="ko-KR" altLang="en-US" spc="-150" dirty="0" err="1"/>
              <a:t>집중해야할지</a:t>
            </a:r>
            <a:r>
              <a:rPr lang="ko-KR" altLang="en-US" spc="-150" dirty="0"/>
              <a:t> 알려줌</a:t>
            </a:r>
            <a:endParaRPr lang="en-US" altLang="ko-KR" spc="-15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746B9F7-8C19-4F4E-BE24-CDB11A906A77}"/>
              </a:ext>
            </a:extLst>
          </p:cNvPr>
          <p:cNvGrpSpPr/>
          <p:nvPr/>
        </p:nvGrpSpPr>
        <p:grpSpPr>
          <a:xfrm>
            <a:off x="5710290" y="1760911"/>
            <a:ext cx="3481911" cy="1809140"/>
            <a:chOff x="5714206" y="1760911"/>
            <a:chExt cx="3306355" cy="1809140"/>
          </a:xfrm>
        </p:grpSpPr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B9E97C87-5C1C-4DC5-BF3C-10CF4A8D7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14206" y="2344615"/>
              <a:ext cx="968696" cy="1225436"/>
            </a:xfrm>
            <a:prstGeom prst="straightConnector1">
              <a:avLst/>
            </a:prstGeom>
            <a:ln w="38100">
              <a:solidFill>
                <a:srgbClr val="FF0000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F3DB589-A2A6-4200-B039-23AA9777F881}"/>
                </a:ext>
              </a:extLst>
            </p:cNvPr>
            <p:cNvSpPr txBox="1"/>
            <p:nvPr/>
          </p:nvSpPr>
          <p:spPr>
            <a:xfrm>
              <a:off x="6682903" y="1760911"/>
              <a:ext cx="2337658" cy="923330"/>
            </a:xfrm>
            <a:prstGeom prst="rect">
              <a:avLst/>
            </a:prstGeom>
            <a:noFill/>
            <a:ln w="47625">
              <a:solidFill>
                <a:srgbClr val="FF0000">
                  <a:alpha val="4900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b="1" spc="-150" dirty="0"/>
                <a:t>I</a:t>
              </a:r>
              <a:r>
                <a:rPr lang="ko-KR" altLang="en-US" b="1" spc="-150" dirty="0"/>
                <a:t> </a:t>
              </a:r>
              <a:r>
                <a:rPr lang="ko-KR" altLang="en-US" spc="-150" dirty="0"/>
                <a:t>부분에 가중치</a:t>
              </a:r>
              <a:r>
                <a:rPr lang="en-US" altLang="ko-KR" spc="-150" dirty="0"/>
                <a:t>* 0.9</a:t>
              </a:r>
            </a:p>
            <a:p>
              <a:r>
                <a:rPr lang="en-US" altLang="ko-KR" b="1" spc="-150" dirty="0"/>
                <a:t>love</a:t>
              </a:r>
              <a:r>
                <a:rPr lang="ko-KR" altLang="en-US" b="1" spc="-150" dirty="0"/>
                <a:t> </a:t>
              </a:r>
              <a:r>
                <a:rPr lang="ko-KR" altLang="en-US" spc="-150" dirty="0"/>
                <a:t>부분에 가중치 </a:t>
              </a:r>
              <a:r>
                <a:rPr lang="en-US" altLang="ko-KR" spc="-150" dirty="0"/>
                <a:t>*0.05</a:t>
              </a:r>
            </a:p>
            <a:p>
              <a:r>
                <a:rPr lang="en-US" altLang="ko-KR" b="1" spc="-150" dirty="0"/>
                <a:t>you</a:t>
              </a:r>
              <a:r>
                <a:rPr lang="ko-KR" altLang="en-US" spc="-150" dirty="0"/>
                <a:t> 부분에 가중치 </a:t>
              </a:r>
              <a:r>
                <a:rPr lang="en-US" altLang="ko-KR" spc="-150" dirty="0"/>
                <a:t>*0.05</a:t>
              </a:r>
              <a:endParaRPr lang="ko-KR" altLang="en-US" spc="-150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720E23D-077A-4A02-89BE-98C2E45F1EF1}"/>
              </a:ext>
            </a:extLst>
          </p:cNvPr>
          <p:cNvGrpSpPr/>
          <p:nvPr/>
        </p:nvGrpSpPr>
        <p:grpSpPr>
          <a:xfrm>
            <a:off x="6482342" y="2824817"/>
            <a:ext cx="5244663" cy="923330"/>
            <a:chOff x="6482342" y="2824817"/>
            <a:chExt cx="5244663" cy="923330"/>
          </a:xfrm>
        </p:grpSpPr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E1307CD3-6CDD-4013-A065-B8A45A7FC7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2342" y="3133574"/>
              <a:ext cx="2670296" cy="613530"/>
            </a:xfrm>
            <a:prstGeom prst="straightConnector1">
              <a:avLst/>
            </a:prstGeom>
            <a:ln w="38100">
              <a:solidFill>
                <a:srgbClr val="FF0000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3B53E9-8EE8-4C98-8BB0-53757DDDCAFE}"/>
                </a:ext>
              </a:extLst>
            </p:cNvPr>
            <p:cNvSpPr txBox="1"/>
            <p:nvPr/>
          </p:nvSpPr>
          <p:spPr>
            <a:xfrm>
              <a:off x="9123715" y="2824817"/>
              <a:ext cx="2603290" cy="923330"/>
            </a:xfrm>
            <a:prstGeom prst="rect">
              <a:avLst/>
            </a:prstGeom>
            <a:noFill/>
            <a:ln w="47625">
              <a:solidFill>
                <a:srgbClr val="FF0000">
                  <a:alpha val="4900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b="1" spc="-150" dirty="0"/>
                <a:t>I</a:t>
              </a:r>
              <a:r>
                <a:rPr lang="ko-KR" altLang="en-US" b="1" spc="-150" dirty="0"/>
                <a:t> </a:t>
              </a:r>
              <a:r>
                <a:rPr lang="ko-KR" altLang="en-US" spc="-150" dirty="0"/>
                <a:t>부분에 가중치</a:t>
              </a:r>
              <a:r>
                <a:rPr lang="en-US" altLang="ko-KR" spc="-150" dirty="0"/>
                <a:t>* 0.1 </a:t>
              </a:r>
            </a:p>
            <a:p>
              <a:r>
                <a:rPr lang="en-US" altLang="ko-KR" b="1" spc="-150" dirty="0"/>
                <a:t>love</a:t>
              </a:r>
              <a:r>
                <a:rPr lang="ko-KR" altLang="en-US" b="1" spc="-150" dirty="0"/>
                <a:t> </a:t>
              </a:r>
              <a:r>
                <a:rPr lang="ko-KR" altLang="en-US" spc="-150" dirty="0"/>
                <a:t>부분에 가중치 </a:t>
              </a:r>
              <a:r>
                <a:rPr lang="en-US" altLang="ko-KR" spc="-150" dirty="0"/>
                <a:t>*0.7 </a:t>
              </a:r>
              <a:r>
                <a:rPr lang="en-US" altLang="ko-KR" b="1" spc="-150" dirty="0"/>
                <a:t>you</a:t>
              </a:r>
              <a:r>
                <a:rPr lang="ko-KR" altLang="en-US" spc="-150" dirty="0"/>
                <a:t> 부분에 가중치 </a:t>
              </a:r>
              <a:r>
                <a:rPr lang="en-US" altLang="ko-KR" spc="-150" dirty="0"/>
                <a:t>*0.2</a:t>
              </a:r>
              <a:endParaRPr lang="ko-KR" altLang="en-US" spc="-150" dirty="0"/>
            </a:p>
          </p:txBody>
        </p:sp>
      </p:grpSp>
    </p:spTree>
    <p:extLst>
      <p:ext uri="{BB962C8B-B14F-4D97-AF65-F5344CB8AC3E}">
        <p14:creationId xmlns:p14="http://schemas.microsoft.com/office/powerpoint/2010/main" val="38105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67D24FD-FF96-42A4-9D20-ABD43E64B6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C9743-FB40-484F-B9A9-6A654DA1DCBD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3049DB-C708-4C45-BDF8-BB9EA9F0FE44}"/>
              </a:ext>
            </a:extLst>
          </p:cNvPr>
          <p:cNvSpPr txBox="1"/>
          <p:nvPr/>
        </p:nvSpPr>
        <p:spPr>
          <a:xfrm>
            <a:off x="723014" y="414670"/>
            <a:ext cx="4001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Tacotron</a:t>
            </a:r>
            <a:r>
              <a:rPr lang="en-US" altLang="ko-KR" sz="28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-</a:t>
            </a:r>
            <a:r>
              <a:rPr lang="en-US" altLang="ko-KR" sz="2800" b="1" dirty="0">
                <a:solidFill>
                  <a:schemeClr val="accent6">
                    <a:lumMod val="50000"/>
                  </a:schemeClr>
                </a:solidFill>
              </a:rPr>
              <a:t>②Attention</a:t>
            </a:r>
            <a:endParaRPr lang="ko-KR" altLang="en-U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E8AC096-68DC-4008-BF94-8BCEAAAB3FFB}"/>
              </a:ext>
            </a:extLst>
          </p:cNvPr>
          <p:cNvGrpSpPr/>
          <p:nvPr/>
        </p:nvGrpSpPr>
        <p:grpSpPr>
          <a:xfrm>
            <a:off x="919434" y="2221206"/>
            <a:ext cx="6466105" cy="4008095"/>
            <a:chOff x="1235957" y="364727"/>
            <a:chExt cx="9720085" cy="610148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896157A-79D9-4BFA-87C0-57C8D95F1CA1}"/>
                </a:ext>
              </a:extLst>
            </p:cNvPr>
            <p:cNvSpPr/>
            <p:nvPr/>
          </p:nvSpPr>
          <p:spPr>
            <a:xfrm>
              <a:off x="1414130" y="1998921"/>
              <a:ext cx="2711303" cy="3902149"/>
            </a:xfrm>
            <a:prstGeom prst="rect">
              <a:avLst/>
            </a:prstGeom>
            <a:noFill/>
            <a:ln w="63500">
              <a:solidFill>
                <a:schemeClr val="accent1">
                  <a:lumMod val="50000"/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0AA20F8-553D-4080-9F78-827B2ED2B772}"/>
                </a:ext>
              </a:extLst>
            </p:cNvPr>
            <p:cNvSpPr/>
            <p:nvPr/>
          </p:nvSpPr>
          <p:spPr>
            <a:xfrm>
              <a:off x="6210959" y="2640331"/>
              <a:ext cx="4566911" cy="3249310"/>
            </a:xfrm>
            <a:prstGeom prst="rect">
              <a:avLst/>
            </a:prstGeom>
            <a:noFill/>
            <a:ln w="63500">
              <a:solidFill>
                <a:srgbClr val="C00000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198346F-88BD-47F5-AEC5-96C997F8D5AA}"/>
                </a:ext>
              </a:extLst>
            </p:cNvPr>
            <p:cNvSpPr/>
            <p:nvPr/>
          </p:nvSpPr>
          <p:spPr>
            <a:xfrm>
              <a:off x="4400550" y="3188971"/>
              <a:ext cx="1543050" cy="1554480"/>
            </a:xfrm>
            <a:prstGeom prst="rect">
              <a:avLst/>
            </a:prstGeom>
            <a:noFill/>
            <a:ln w="63500">
              <a:solidFill>
                <a:schemeClr val="accent6">
                  <a:lumMod val="50000"/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DA8102A-84CE-497F-BB55-A27B65711339}"/>
                </a:ext>
              </a:extLst>
            </p:cNvPr>
            <p:cNvSpPr/>
            <p:nvPr/>
          </p:nvSpPr>
          <p:spPr>
            <a:xfrm>
              <a:off x="6448922" y="839160"/>
              <a:ext cx="3312298" cy="1709730"/>
            </a:xfrm>
            <a:prstGeom prst="rect">
              <a:avLst/>
            </a:prstGeom>
            <a:noFill/>
            <a:ln w="63500">
              <a:solidFill>
                <a:schemeClr val="accent4">
                  <a:lumMod val="75000"/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9A00F47-B911-401B-BECC-83BDF0662D2A}"/>
                </a:ext>
              </a:extLst>
            </p:cNvPr>
            <p:cNvGrpSpPr/>
            <p:nvPr/>
          </p:nvGrpSpPr>
          <p:grpSpPr>
            <a:xfrm>
              <a:off x="1235957" y="364727"/>
              <a:ext cx="9720085" cy="6101487"/>
              <a:chOff x="1235957" y="364727"/>
              <a:chExt cx="9720085" cy="6101487"/>
            </a:xfrm>
          </p:grpSpPr>
          <p:pic>
            <p:nvPicPr>
              <p:cNvPr id="5" name="Picture 6" descr="tacotron에 대한 이미지 검색결과">
                <a:extLst>
                  <a:ext uri="{FF2B5EF4-FFF2-40B4-BE49-F238E27FC236}">
                    <a16:creationId xmlns:a16="http://schemas.microsoft.com/office/drawing/2014/main" id="{3B2D8E0D-563A-4D5C-AE81-134912974C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35957" y="696328"/>
                <a:ext cx="9720085" cy="54653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CC1B1627-22B3-4D0D-9EA7-E337BB18BAEB}"/>
                  </a:ext>
                </a:extLst>
              </p:cNvPr>
              <p:cNvSpPr/>
              <p:nvPr/>
            </p:nvSpPr>
            <p:spPr>
              <a:xfrm>
                <a:off x="1934455" y="5950836"/>
                <a:ext cx="1617386" cy="515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002060"/>
                    </a:solidFill>
                  </a:rPr>
                  <a:t>①</a:t>
                </a:r>
                <a:r>
                  <a:rPr lang="en-US" altLang="ko-KR" sz="1400" b="1" dirty="0">
                    <a:solidFill>
                      <a:srgbClr val="002060"/>
                    </a:solidFill>
                  </a:rPr>
                  <a:t>Encoder</a:t>
                </a:r>
                <a:endParaRPr lang="ko-KR" altLang="en-US" sz="160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147A73B-240F-4378-8EDD-0F7F6A16D06F}"/>
                  </a:ext>
                </a:extLst>
              </p:cNvPr>
              <p:cNvSpPr/>
              <p:nvPr/>
            </p:nvSpPr>
            <p:spPr>
              <a:xfrm>
                <a:off x="4187052" y="4714265"/>
                <a:ext cx="1760233" cy="4685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accent6">
                        <a:lumMod val="50000"/>
                      </a:schemeClr>
                    </a:solidFill>
                  </a:rPr>
                  <a:t>②Attention</a:t>
                </a:r>
                <a:endParaRPr lang="ko-KR" altLang="en-US" sz="1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C3AE2F0-1D14-475C-ABA8-B2B2CDE2B278}"/>
                  </a:ext>
                </a:extLst>
              </p:cNvPr>
              <p:cNvSpPr/>
              <p:nvPr/>
            </p:nvSpPr>
            <p:spPr>
              <a:xfrm>
                <a:off x="9103262" y="5427977"/>
                <a:ext cx="1622206" cy="4685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C00000"/>
                    </a:solidFill>
                  </a:rPr>
                  <a:t>③Decoder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EEEE63B2-D002-41FA-9EA1-18345BAC24A8}"/>
                  </a:ext>
                </a:extLst>
              </p:cNvPr>
              <p:cNvSpPr/>
              <p:nvPr/>
            </p:nvSpPr>
            <p:spPr>
              <a:xfrm>
                <a:off x="8105071" y="364727"/>
                <a:ext cx="1598494" cy="4685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accent4">
                        <a:lumMod val="50000"/>
                      </a:schemeClr>
                    </a:solidFill>
                  </a:rPr>
                  <a:t>④Vocoder</a:t>
                </a:r>
                <a:endParaRPr lang="ko-KR" altLang="en-US" sz="14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44E40E3-E6E6-400E-BC9E-2BD6F474CAA9}"/>
              </a:ext>
            </a:extLst>
          </p:cNvPr>
          <p:cNvSpPr txBox="1"/>
          <p:nvPr/>
        </p:nvSpPr>
        <p:spPr>
          <a:xfrm>
            <a:off x="723015" y="1102093"/>
            <a:ext cx="875566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pc="-150" dirty="0" err="1"/>
              <a:t>Tacotron</a:t>
            </a:r>
            <a:r>
              <a:rPr lang="ko-KR" altLang="en-US" spc="-150" dirty="0"/>
              <a:t>모형에서도 마찬가지로 인코더와 </a:t>
            </a:r>
            <a:r>
              <a:rPr lang="ko-KR" altLang="en-US" spc="-150" dirty="0" err="1"/>
              <a:t>디코더를</a:t>
            </a:r>
            <a:r>
              <a:rPr lang="ko-KR" altLang="en-US" spc="-150" dirty="0"/>
              <a:t> 연결해주는 부분으로</a:t>
            </a:r>
            <a:endParaRPr lang="en-US" altLang="ko-KR" spc="-150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spc="-150" dirty="0">
                <a:solidFill>
                  <a:schemeClr val="accent6">
                    <a:lumMod val="50000"/>
                  </a:schemeClr>
                </a:solidFill>
              </a:rPr>
              <a:t>말을 할 때 어디에 집중해서 </a:t>
            </a:r>
            <a:r>
              <a:rPr lang="ko-KR" altLang="en-US" b="1" spc="-150" dirty="0" err="1">
                <a:solidFill>
                  <a:schemeClr val="accent6">
                    <a:lumMod val="50000"/>
                  </a:schemeClr>
                </a:solidFill>
              </a:rPr>
              <a:t>말해야하는가를</a:t>
            </a:r>
            <a:r>
              <a:rPr lang="ko-KR" altLang="en-US" b="1" spc="-150" dirty="0">
                <a:solidFill>
                  <a:schemeClr val="accent6">
                    <a:lumMod val="50000"/>
                  </a:schemeClr>
                </a:solidFill>
              </a:rPr>
              <a:t> 알려주는 중요한 부분임</a:t>
            </a:r>
            <a:r>
              <a:rPr lang="en-US" altLang="ko-KR" b="1" spc="-150" dirty="0">
                <a:solidFill>
                  <a:schemeClr val="accent6">
                    <a:lumMod val="50000"/>
                  </a:schemeClr>
                </a:solidFill>
              </a:rPr>
              <a:t> !!!</a:t>
            </a:r>
            <a:r>
              <a:rPr lang="ko-KR" altLang="en-US" b="1" spc="-150" dirty="0">
                <a:solidFill>
                  <a:schemeClr val="accent6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905702-3D8F-44FD-A7F8-1A45E0A4998C}"/>
              </a:ext>
            </a:extLst>
          </p:cNvPr>
          <p:cNvSpPr txBox="1"/>
          <p:nvPr/>
        </p:nvSpPr>
        <p:spPr>
          <a:xfrm>
            <a:off x="1085030" y="2944439"/>
            <a:ext cx="1963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chemeClr val="bg1"/>
                </a:solidFill>
                <a:highlight>
                  <a:srgbClr val="800080"/>
                </a:highlight>
              </a:rPr>
              <a:t>ㅅ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ㅔ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ㄱ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ㅖ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ㅅ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ㅏ</a:t>
            </a:r>
            <a:endParaRPr lang="ko-KR" altLang="en-US" sz="16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68BBA6-636D-4782-85AB-53D8EC526AE4}"/>
              </a:ext>
            </a:extLst>
          </p:cNvPr>
          <p:cNvSpPr txBox="1"/>
          <p:nvPr/>
        </p:nvSpPr>
        <p:spPr>
          <a:xfrm>
            <a:off x="4375539" y="3727784"/>
            <a:ext cx="348861" cy="369332"/>
          </a:xfrm>
          <a:prstGeom prst="rect">
            <a:avLst/>
          </a:prstGeom>
          <a:noFill/>
          <a:ln w="6032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BF88F8-2286-4719-A9B7-3F4624920079}"/>
              </a:ext>
            </a:extLst>
          </p:cNvPr>
          <p:cNvSpPr txBox="1"/>
          <p:nvPr/>
        </p:nvSpPr>
        <p:spPr>
          <a:xfrm>
            <a:off x="7929902" y="3094274"/>
            <a:ext cx="38428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pc="-150" dirty="0"/>
              <a:t>세계사를 </a:t>
            </a:r>
            <a:r>
              <a:rPr lang="ko-KR" altLang="en-US" spc="-150" dirty="0" err="1"/>
              <a:t>읽을때</a:t>
            </a:r>
            <a:r>
              <a:rPr lang="ko-KR" altLang="en-US" spc="-150" dirty="0"/>
              <a:t> 처음엔 무조건 </a:t>
            </a:r>
            <a:r>
              <a:rPr lang="ko-KR" altLang="en-US" b="1" dirty="0" err="1">
                <a:solidFill>
                  <a:schemeClr val="bg1"/>
                </a:solidFill>
                <a:highlight>
                  <a:srgbClr val="800080"/>
                </a:highlight>
              </a:rPr>
              <a:t>ㅅ</a:t>
            </a:r>
            <a:r>
              <a:rPr lang="ko-KR" altLang="en-US" spc="-150" dirty="0" err="1"/>
              <a:t>부터</a:t>
            </a:r>
            <a:r>
              <a:rPr lang="ko-KR" altLang="en-US" spc="-150" dirty="0"/>
              <a:t> 읽는 것이 중요함으로 </a:t>
            </a:r>
            <a:r>
              <a:rPr lang="ko-KR" altLang="en-US" spc="-150" dirty="0" err="1"/>
              <a:t>어텐션</a:t>
            </a:r>
            <a:r>
              <a:rPr lang="ko-KR" altLang="en-US" spc="-150" dirty="0"/>
              <a:t> 부분에서 </a:t>
            </a:r>
            <a:r>
              <a:rPr lang="ko-KR" altLang="en-US" b="1" spc="-150" dirty="0">
                <a:solidFill>
                  <a:srgbClr val="C00000"/>
                </a:solidFill>
              </a:rPr>
              <a:t>어디에 집중할지를 </a:t>
            </a:r>
            <a:r>
              <a:rPr lang="ko-KR" altLang="en-US" spc="-150" dirty="0"/>
              <a:t>계산</a:t>
            </a:r>
          </a:p>
        </p:txBody>
      </p:sp>
    </p:spTree>
    <p:extLst>
      <p:ext uri="{BB962C8B-B14F-4D97-AF65-F5344CB8AC3E}">
        <p14:creationId xmlns:p14="http://schemas.microsoft.com/office/powerpoint/2010/main" val="1958633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tacotron에 대한 이미지 검색결과">
            <a:extLst>
              <a:ext uri="{FF2B5EF4-FFF2-40B4-BE49-F238E27FC236}">
                <a16:creationId xmlns:a16="http://schemas.microsoft.com/office/drawing/2014/main" id="{3B2D8E0D-563A-4D5C-AE81-134912974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957" y="696328"/>
            <a:ext cx="9720085" cy="546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67D24FD-FF96-42A4-9D20-ABD43E64B6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C9743-FB40-484F-B9A9-6A654DA1DCBD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3049DB-C708-4C45-BDF8-BB9EA9F0FE44}"/>
              </a:ext>
            </a:extLst>
          </p:cNvPr>
          <p:cNvSpPr txBox="1"/>
          <p:nvPr/>
        </p:nvSpPr>
        <p:spPr>
          <a:xfrm>
            <a:off x="723015" y="414670"/>
            <a:ext cx="3125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Tacotron</a:t>
            </a:r>
            <a:endParaRPr lang="ko-KR" altLang="en-US" sz="2800" spc="-1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896157A-79D9-4BFA-87C0-57C8D95F1CA1}"/>
              </a:ext>
            </a:extLst>
          </p:cNvPr>
          <p:cNvSpPr/>
          <p:nvPr/>
        </p:nvSpPr>
        <p:spPr>
          <a:xfrm>
            <a:off x="1414130" y="1998921"/>
            <a:ext cx="2711303" cy="3902149"/>
          </a:xfrm>
          <a:prstGeom prst="rect">
            <a:avLst/>
          </a:prstGeom>
          <a:noFill/>
          <a:ln w="63500">
            <a:solidFill>
              <a:schemeClr val="accent1">
                <a:lumMod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AA20F8-553D-4080-9F78-827B2ED2B772}"/>
              </a:ext>
            </a:extLst>
          </p:cNvPr>
          <p:cNvSpPr/>
          <p:nvPr/>
        </p:nvSpPr>
        <p:spPr>
          <a:xfrm>
            <a:off x="6210959" y="2640331"/>
            <a:ext cx="4566911" cy="3249310"/>
          </a:xfrm>
          <a:prstGeom prst="rect">
            <a:avLst/>
          </a:prstGeom>
          <a:noFill/>
          <a:ln w="165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98346F-88BD-47F5-AEC5-96C997F8D5AA}"/>
              </a:ext>
            </a:extLst>
          </p:cNvPr>
          <p:cNvSpPr/>
          <p:nvPr/>
        </p:nvSpPr>
        <p:spPr>
          <a:xfrm>
            <a:off x="4400550" y="3188971"/>
            <a:ext cx="1543050" cy="1554480"/>
          </a:xfrm>
          <a:prstGeom prst="rect">
            <a:avLst/>
          </a:prstGeom>
          <a:noFill/>
          <a:ln w="63500">
            <a:solidFill>
              <a:schemeClr val="accent6">
                <a:lumMod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1B1627-22B3-4D0D-9EA7-E337BB18BAEB}"/>
              </a:ext>
            </a:extLst>
          </p:cNvPr>
          <p:cNvSpPr/>
          <p:nvPr/>
        </p:nvSpPr>
        <p:spPr>
          <a:xfrm>
            <a:off x="1934456" y="5950836"/>
            <a:ext cx="1670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</a:rPr>
              <a:t>①Encoder</a:t>
            </a:r>
            <a:endParaRPr lang="ko-KR" altLang="en-US" sz="2400" dirty="0">
              <a:solidFill>
                <a:srgbClr val="00206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47A73B-240F-4378-8EDD-0F7F6A16D06F}"/>
              </a:ext>
            </a:extLst>
          </p:cNvPr>
          <p:cNvSpPr/>
          <p:nvPr/>
        </p:nvSpPr>
        <p:spPr>
          <a:xfrm>
            <a:off x="4187052" y="4714266"/>
            <a:ext cx="1877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</a:rPr>
              <a:t>②Attention</a:t>
            </a:r>
            <a:endParaRPr lang="ko-KR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3AE2F0-1D14-475C-ABA8-B2B2CDE2B278}"/>
              </a:ext>
            </a:extLst>
          </p:cNvPr>
          <p:cNvSpPr/>
          <p:nvPr/>
        </p:nvSpPr>
        <p:spPr>
          <a:xfrm>
            <a:off x="9103263" y="5427976"/>
            <a:ext cx="17171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C00000"/>
                </a:solidFill>
              </a:rPr>
              <a:t>③Decoder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0E5D159-E469-44EC-AB9B-C1B480B82D03}"/>
              </a:ext>
            </a:extLst>
          </p:cNvPr>
          <p:cNvSpPr/>
          <p:nvPr/>
        </p:nvSpPr>
        <p:spPr>
          <a:xfrm>
            <a:off x="6448921" y="629961"/>
            <a:ext cx="3640509" cy="1918929"/>
          </a:xfrm>
          <a:prstGeom prst="rect">
            <a:avLst/>
          </a:prstGeom>
          <a:noFill/>
          <a:ln w="63500">
            <a:solidFill>
              <a:schemeClr val="accent4">
                <a:lumMod val="75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58841F-455D-466E-9E5A-2706A880EC40}"/>
              </a:ext>
            </a:extLst>
          </p:cNvPr>
          <p:cNvSpPr/>
          <p:nvPr/>
        </p:nvSpPr>
        <p:spPr>
          <a:xfrm>
            <a:off x="8549460" y="156739"/>
            <a:ext cx="16940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50000"/>
                  </a:schemeClr>
                </a:solidFill>
              </a:rPr>
              <a:t>④Vocoder</a:t>
            </a:r>
            <a:endParaRPr lang="ko-KR" alt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165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67D24FD-FF96-42A4-9D20-ABD43E64B6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C9743-FB40-484F-B9A9-6A654DA1DCBD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3049DB-C708-4C45-BDF8-BB9EA9F0FE44}"/>
              </a:ext>
            </a:extLst>
          </p:cNvPr>
          <p:cNvSpPr txBox="1"/>
          <p:nvPr/>
        </p:nvSpPr>
        <p:spPr>
          <a:xfrm>
            <a:off x="723015" y="414670"/>
            <a:ext cx="42955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Tacotron</a:t>
            </a:r>
            <a:r>
              <a:rPr lang="en-US" altLang="ko-KR" sz="28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– </a:t>
            </a:r>
            <a:r>
              <a:rPr lang="en-US" altLang="ko-KR" sz="2800" b="1" dirty="0">
                <a:solidFill>
                  <a:srgbClr val="C00000"/>
                </a:solidFill>
              </a:rPr>
              <a:t>③Decoder</a:t>
            </a:r>
            <a:endParaRPr lang="ko-KR" altLang="en-US" sz="2800" dirty="0">
              <a:solidFill>
                <a:srgbClr val="C00000"/>
              </a:solidFill>
            </a:endParaRPr>
          </a:p>
          <a:p>
            <a:endParaRPr lang="ko-KR" altLang="en-US" sz="2800" spc="-1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D92302-4FDD-4283-8931-86A33E380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80" y="1764229"/>
            <a:ext cx="4589000" cy="40544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C7B1BA-F74A-492D-BC74-D26410F8D474}"/>
              </a:ext>
            </a:extLst>
          </p:cNvPr>
          <p:cNvSpPr txBox="1"/>
          <p:nvPr/>
        </p:nvSpPr>
        <p:spPr>
          <a:xfrm>
            <a:off x="4772025" y="1153487"/>
            <a:ext cx="6234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spc="-150" dirty="0">
                <a:sym typeface="Wingdings" panose="05000000000000000000" pitchFamily="2" charset="2"/>
              </a:rPr>
              <a:t>Decoder</a:t>
            </a:r>
            <a:r>
              <a:rPr lang="ko-KR" altLang="en-US" sz="2000" spc="-150" dirty="0">
                <a:sym typeface="Wingdings" panose="05000000000000000000" pitchFamily="2" charset="2"/>
              </a:rPr>
              <a:t>의 역할은 음성을 만드는 </a:t>
            </a:r>
            <a:r>
              <a:rPr lang="ko-KR" altLang="en-US" sz="2000" b="1" spc="-150" dirty="0" err="1">
                <a:sym typeface="Wingdings" panose="05000000000000000000" pitchFamily="2" charset="2"/>
              </a:rPr>
              <a:t>스펙토그램</a:t>
            </a:r>
            <a:r>
              <a:rPr lang="ko-KR" altLang="en-US" sz="2000" spc="-150" dirty="0" err="1">
                <a:sym typeface="Wingdings" panose="05000000000000000000" pitchFamily="2" charset="2"/>
              </a:rPr>
              <a:t>을</a:t>
            </a:r>
            <a:r>
              <a:rPr lang="ko-KR" altLang="en-US" sz="2000" spc="-150" dirty="0">
                <a:sym typeface="Wingdings" panose="05000000000000000000" pitchFamily="2" charset="2"/>
              </a:rPr>
              <a:t> 만드는 것</a:t>
            </a:r>
            <a:r>
              <a:rPr lang="en-US" altLang="ko-KR" sz="2000" spc="-150" dirty="0">
                <a:sym typeface="Wingdings" panose="05000000000000000000" pitchFamily="2" charset="2"/>
              </a:rPr>
              <a:t>! </a:t>
            </a:r>
            <a:endParaRPr lang="en-US" altLang="ko-KR" sz="2000" spc="-15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21F07BF-49B2-434C-85F5-58BFDDD36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509" y="2489742"/>
            <a:ext cx="4909191" cy="26147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4F8588-196F-4383-8041-D1BFDAF2123E}"/>
              </a:ext>
            </a:extLst>
          </p:cNvPr>
          <p:cNvSpPr txBox="1"/>
          <p:nvPr/>
        </p:nvSpPr>
        <p:spPr>
          <a:xfrm>
            <a:off x="5695949" y="5104532"/>
            <a:ext cx="4726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pc="-150" dirty="0" err="1">
                <a:solidFill>
                  <a:schemeClr val="accent6">
                    <a:lumMod val="50000"/>
                  </a:schemeClr>
                </a:solidFill>
              </a:rPr>
              <a:t>스펙토그램은</a:t>
            </a:r>
            <a:r>
              <a:rPr lang="ko-KR" altLang="en-US" spc="-150" dirty="0">
                <a:solidFill>
                  <a:schemeClr val="accent6">
                    <a:lumMod val="50000"/>
                  </a:schemeClr>
                </a:solidFill>
              </a:rPr>
              <a:t> 음성을 숫자로 표현하는 방법이며 </a:t>
            </a:r>
            <a:r>
              <a:rPr lang="ko-KR" altLang="en-US" spc="-150" dirty="0" err="1">
                <a:solidFill>
                  <a:schemeClr val="accent6">
                    <a:lumMod val="50000"/>
                  </a:schemeClr>
                </a:solidFill>
              </a:rPr>
              <a:t>스펙토그램이</a:t>
            </a:r>
            <a:r>
              <a:rPr lang="ko-KR" altLang="en-US" spc="-150" dirty="0">
                <a:solidFill>
                  <a:schemeClr val="accent6">
                    <a:lumMod val="50000"/>
                  </a:schemeClr>
                </a:solidFill>
              </a:rPr>
              <a:t> 있으면 음성을 만들 수 있다</a:t>
            </a:r>
            <a:r>
              <a:rPr lang="en-US" altLang="ko-KR" spc="-150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ko-KR" altLang="en-US" spc="-15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4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67D24FD-FF96-42A4-9D20-ABD43E64B6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78624"/>
            <a:ext cx="2743200" cy="365125"/>
          </a:xfrm>
        </p:spPr>
        <p:txBody>
          <a:bodyPr/>
          <a:lstStyle/>
          <a:p>
            <a:fld id="{38AC9743-FB40-484F-B9A9-6A654DA1DCBD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3049DB-C708-4C45-BDF8-BB9EA9F0FE44}"/>
              </a:ext>
            </a:extLst>
          </p:cNvPr>
          <p:cNvSpPr txBox="1"/>
          <p:nvPr/>
        </p:nvSpPr>
        <p:spPr>
          <a:xfrm>
            <a:off x="723015" y="414670"/>
            <a:ext cx="42955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Tacotron</a:t>
            </a:r>
            <a:r>
              <a:rPr lang="en-US" altLang="ko-KR" sz="28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– </a:t>
            </a:r>
            <a:r>
              <a:rPr lang="en-US" altLang="ko-KR" sz="2800" b="1" dirty="0">
                <a:solidFill>
                  <a:srgbClr val="C00000"/>
                </a:solidFill>
              </a:rPr>
              <a:t>③Decoder</a:t>
            </a:r>
            <a:endParaRPr lang="ko-KR" altLang="en-US" sz="2800" dirty="0">
              <a:solidFill>
                <a:srgbClr val="C00000"/>
              </a:solidFill>
            </a:endParaRPr>
          </a:p>
          <a:p>
            <a:endParaRPr lang="ko-KR" altLang="en-US" sz="2800" spc="-1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A8F94A2-802C-4AED-99C4-3EA11F521F4E}"/>
              </a:ext>
            </a:extLst>
          </p:cNvPr>
          <p:cNvGrpSpPr/>
          <p:nvPr/>
        </p:nvGrpSpPr>
        <p:grpSpPr>
          <a:xfrm>
            <a:off x="242913" y="1697553"/>
            <a:ext cx="5232106" cy="3671889"/>
            <a:chOff x="222396" y="1729451"/>
            <a:chExt cx="6295361" cy="445869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D0853EF-F0F5-472F-B9C2-55CA9AE77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2396" y="1729451"/>
              <a:ext cx="4708655" cy="4426799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200077C-EB20-42AB-A9B3-67DB8A94E1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862"/>
            <a:stretch/>
          </p:blipFill>
          <p:spPr>
            <a:xfrm>
              <a:off x="4538173" y="2126512"/>
              <a:ext cx="1979584" cy="4061638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F8B0BB7-8070-4E45-A8D1-C9711AD69DA5}"/>
              </a:ext>
            </a:extLst>
          </p:cNvPr>
          <p:cNvSpPr txBox="1"/>
          <p:nvPr/>
        </p:nvSpPr>
        <p:spPr>
          <a:xfrm>
            <a:off x="1749799" y="1564516"/>
            <a:ext cx="1228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‘</a:t>
            </a:r>
            <a:r>
              <a:rPr lang="ko-KR" altLang="en-US" sz="1600" b="1" dirty="0" err="1"/>
              <a:t>ㅅ</a:t>
            </a:r>
            <a:r>
              <a:rPr lang="en-US" altLang="ko-KR" sz="1600" b="1" dirty="0"/>
              <a:t>’</a:t>
            </a:r>
            <a:r>
              <a:rPr lang="ko-KR" altLang="en-US" sz="1600" b="1" dirty="0"/>
              <a:t>발음</a:t>
            </a:r>
            <a:endParaRPr lang="en-US" altLang="ko-KR" sz="1600" b="1" dirty="0"/>
          </a:p>
          <a:p>
            <a:pPr algn="ctr"/>
            <a:r>
              <a:rPr lang="ko-KR" altLang="en-US" sz="1600" b="1" dirty="0" err="1"/>
              <a:t>스펙토그램</a:t>
            </a:r>
            <a:r>
              <a:rPr lang="en-US" altLang="ko-KR" sz="1600" b="1" dirty="0"/>
              <a:t> </a:t>
            </a:r>
            <a:endParaRPr lang="ko-KR" altLang="en-US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60652-E844-4B40-935D-55FAA1E06DB4}"/>
              </a:ext>
            </a:extLst>
          </p:cNvPr>
          <p:cNvSpPr txBox="1"/>
          <p:nvPr/>
        </p:nvSpPr>
        <p:spPr>
          <a:xfrm>
            <a:off x="2989303" y="1559553"/>
            <a:ext cx="127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‘</a:t>
            </a:r>
            <a:r>
              <a:rPr lang="ko-KR" altLang="en-US" sz="1600" b="1" dirty="0"/>
              <a:t>ㅔ</a:t>
            </a:r>
            <a:r>
              <a:rPr lang="en-US" altLang="ko-KR" sz="1600" b="1" dirty="0"/>
              <a:t>’</a:t>
            </a:r>
            <a:r>
              <a:rPr lang="ko-KR" altLang="en-US" sz="1600" b="1" dirty="0"/>
              <a:t>발음</a:t>
            </a:r>
            <a:endParaRPr lang="en-US" altLang="ko-KR" sz="1600" b="1" dirty="0"/>
          </a:p>
          <a:p>
            <a:pPr algn="ctr"/>
            <a:r>
              <a:rPr lang="ko-KR" altLang="en-US" sz="1600" b="1" dirty="0" err="1"/>
              <a:t>스펙토그램</a:t>
            </a:r>
            <a:r>
              <a:rPr lang="en-US" altLang="ko-KR" sz="1600" b="1" dirty="0"/>
              <a:t> </a:t>
            </a:r>
            <a:endParaRPr lang="ko-KR" altLang="en-US" sz="16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EDBA67-DAC4-4A9B-9915-1434885A6B3F}"/>
              </a:ext>
            </a:extLst>
          </p:cNvPr>
          <p:cNvSpPr txBox="1"/>
          <p:nvPr/>
        </p:nvSpPr>
        <p:spPr>
          <a:xfrm>
            <a:off x="4272378" y="1534963"/>
            <a:ext cx="127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‘</a:t>
            </a:r>
            <a:r>
              <a:rPr lang="ko-KR" altLang="en-US" sz="1600" b="1" dirty="0"/>
              <a:t>ㄱ</a:t>
            </a:r>
            <a:r>
              <a:rPr lang="en-US" altLang="ko-KR" sz="1600" b="1" dirty="0"/>
              <a:t>’</a:t>
            </a:r>
            <a:r>
              <a:rPr lang="ko-KR" altLang="en-US" sz="1600" b="1" dirty="0"/>
              <a:t>발음</a:t>
            </a:r>
            <a:endParaRPr lang="en-US" altLang="ko-KR" sz="1600" b="1" dirty="0"/>
          </a:p>
          <a:p>
            <a:pPr algn="ctr"/>
            <a:r>
              <a:rPr lang="ko-KR" altLang="en-US" sz="1600" b="1" dirty="0" err="1"/>
              <a:t>스펙토그램</a:t>
            </a:r>
            <a:r>
              <a:rPr lang="en-US" altLang="ko-KR" sz="1600" b="1" dirty="0"/>
              <a:t> </a:t>
            </a:r>
            <a:endParaRPr lang="ko-KR" altLang="en-US" sz="16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8AA194-B179-46B8-A52E-0479100B319D}"/>
              </a:ext>
            </a:extLst>
          </p:cNvPr>
          <p:cNvSpPr txBox="1"/>
          <p:nvPr/>
        </p:nvSpPr>
        <p:spPr>
          <a:xfrm>
            <a:off x="688472" y="5858613"/>
            <a:ext cx="3447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pc="-150" dirty="0" err="1"/>
              <a:t>디코더의</a:t>
            </a:r>
            <a:r>
              <a:rPr lang="ko-KR" altLang="en-US" spc="-150" dirty="0"/>
              <a:t> 첫번째 타임스텝 입력은</a:t>
            </a:r>
            <a:r>
              <a:rPr lang="en-US" altLang="ko-KR" spc="-150" dirty="0"/>
              <a:t> </a:t>
            </a:r>
            <a:r>
              <a:rPr lang="ko-KR" altLang="en-US" spc="-150" dirty="0"/>
              <a:t>어떤 문장이나 똑같이 들어가게 </a:t>
            </a:r>
            <a:r>
              <a:rPr lang="ko-KR" altLang="en-US" spc="-150" dirty="0" err="1"/>
              <a:t>됌</a:t>
            </a:r>
            <a:r>
              <a:rPr lang="ko-KR" altLang="en-US" spc="-150" dirty="0"/>
              <a:t> 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18F6748-0054-4B7B-808F-229C4FC528FA}"/>
              </a:ext>
            </a:extLst>
          </p:cNvPr>
          <p:cNvSpPr/>
          <p:nvPr/>
        </p:nvSpPr>
        <p:spPr>
          <a:xfrm>
            <a:off x="1854168" y="4335405"/>
            <a:ext cx="1042988" cy="972978"/>
          </a:xfrm>
          <a:prstGeom prst="ellipse">
            <a:avLst/>
          </a:prstGeom>
          <a:noFill/>
          <a:ln w="3175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C5CD0CE-BADA-4C64-949B-A10FDC58CAA6}"/>
              </a:ext>
            </a:extLst>
          </p:cNvPr>
          <p:cNvCxnSpPr>
            <a:cxnSpLocks/>
            <a:endCxn id="21" idx="4"/>
          </p:cNvCxnSpPr>
          <p:nvPr/>
        </p:nvCxnSpPr>
        <p:spPr>
          <a:xfrm flipV="1">
            <a:off x="2375662" y="5308383"/>
            <a:ext cx="0" cy="550230"/>
          </a:xfrm>
          <a:prstGeom prst="straightConnector1">
            <a:avLst/>
          </a:prstGeom>
          <a:ln w="571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4645A6CB-F155-4AC5-8F9F-8A1C0B0175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5531" y="2210847"/>
            <a:ext cx="141118" cy="3641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1789A7-66F8-4E30-9749-31FD30E3231F}"/>
                  </a:ext>
                </a:extLst>
              </p:cNvPr>
              <p:cNvSpPr txBox="1"/>
              <p:nvPr/>
            </p:nvSpPr>
            <p:spPr>
              <a:xfrm>
                <a:off x="5475019" y="3255086"/>
                <a:ext cx="55784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60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1789A7-66F8-4E30-9749-31FD30E32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019" y="3255086"/>
                <a:ext cx="55784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그림 28">
            <a:extLst>
              <a:ext uri="{FF2B5EF4-FFF2-40B4-BE49-F238E27FC236}">
                <a16:creationId xmlns:a16="http://schemas.microsoft.com/office/drawing/2014/main" id="{00DC5264-3ECC-4836-ACB3-143C5EBCB0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8659" y="2210847"/>
            <a:ext cx="141118" cy="36414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FB627FC-45EE-48CE-9B0A-344B72D5D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7803" y="2222001"/>
            <a:ext cx="141118" cy="364148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63E24F5E-98B5-4B51-A366-4B3885939AEF}"/>
              </a:ext>
            </a:extLst>
          </p:cNvPr>
          <p:cNvSpPr/>
          <p:nvPr/>
        </p:nvSpPr>
        <p:spPr>
          <a:xfrm>
            <a:off x="4470782" y="2024384"/>
            <a:ext cx="787528" cy="781446"/>
          </a:xfrm>
          <a:prstGeom prst="ellipse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E005989-47A0-416C-985B-7F81A2C94AB0}"/>
              </a:ext>
            </a:extLst>
          </p:cNvPr>
          <p:cNvCxnSpPr>
            <a:cxnSpLocks/>
          </p:cNvCxnSpPr>
          <p:nvPr/>
        </p:nvCxnSpPr>
        <p:spPr>
          <a:xfrm flipH="1">
            <a:off x="5334829" y="2386540"/>
            <a:ext cx="1166179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268A030-172F-4658-9176-2B803E010891}"/>
              </a:ext>
            </a:extLst>
          </p:cNvPr>
          <p:cNvSpPr txBox="1"/>
          <p:nvPr/>
        </p:nvSpPr>
        <p:spPr>
          <a:xfrm>
            <a:off x="6716983" y="2091941"/>
            <a:ext cx="50199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pc="-150" dirty="0"/>
              <a:t>하나의 타임스텝에서 </a:t>
            </a:r>
            <a:r>
              <a:rPr lang="en-US" altLang="ko-KR" spc="-150" dirty="0"/>
              <a:t>(r=3)</a:t>
            </a:r>
            <a:r>
              <a:rPr lang="ko-KR" altLang="en-US" spc="-150" dirty="0"/>
              <a:t>개의 프레임에 해당하는 </a:t>
            </a:r>
            <a:r>
              <a:rPr lang="ko-KR" altLang="en-US" spc="-150" dirty="0" err="1"/>
              <a:t>스펙토그램을</a:t>
            </a:r>
            <a:r>
              <a:rPr lang="ko-KR" altLang="en-US" spc="-150" dirty="0"/>
              <a:t> 생성</a:t>
            </a:r>
            <a:r>
              <a:rPr lang="en-US" altLang="ko-KR" spc="-150" dirty="0"/>
              <a:t>! </a:t>
            </a:r>
          </a:p>
          <a:p>
            <a:pPr algn="just"/>
            <a:r>
              <a:rPr lang="en-US" altLang="ko-KR" spc="-150" dirty="0">
                <a:sym typeface="Wingdings" panose="05000000000000000000" pitchFamily="2" charset="2"/>
              </a:rPr>
              <a:t> </a:t>
            </a:r>
            <a:r>
              <a:rPr lang="ko-KR" altLang="en-US" spc="-150" dirty="0">
                <a:sym typeface="Wingdings" panose="05000000000000000000" pitchFamily="2" charset="2"/>
              </a:rPr>
              <a:t>음성신호가 연속적이기 때문에 여러 프레임에 거쳐 하나의 발음이 수행되기때문에 이렇게 설정가능 </a:t>
            </a:r>
            <a:endParaRPr lang="ko-KR" altLang="en-US" spc="-150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534310D-953E-4678-84E8-3448F153B88B}"/>
              </a:ext>
            </a:extLst>
          </p:cNvPr>
          <p:cNvCxnSpPr>
            <a:cxnSpLocks/>
          </p:cNvCxnSpPr>
          <p:nvPr/>
        </p:nvCxnSpPr>
        <p:spPr>
          <a:xfrm>
            <a:off x="9336894" y="3429000"/>
            <a:ext cx="1" cy="724741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FD4EE24-6CAD-4D25-8D98-15A51158BBE8}"/>
              </a:ext>
            </a:extLst>
          </p:cNvPr>
          <p:cNvSpPr txBox="1"/>
          <p:nvPr/>
        </p:nvSpPr>
        <p:spPr>
          <a:xfrm>
            <a:off x="7741341" y="4212531"/>
            <a:ext cx="3191105" cy="1423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spc="-150" dirty="0">
                <a:solidFill>
                  <a:srgbClr val="002060"/>
                </a:solidFill>
              </a:rPr>
              <a:t>장점</a:t>
            </a:r>
            <a:endParaRPr lang="en-US" altLang="ko-KR" sz="2400" b="1" spc="-150" dirty="0">
              <a:solidFill>
                <a:srgbClr val="002060"/>
              </a:solidFill>
            </a:endParaRP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pc="-150" dirty="0">
                <a:solidFill>
                  <a:srgbClr val="002060"/>
                </a:solidFill>
              </a:rPr>
              <a:t>훈련시간</a:t>
            </a:r>
            <a:r>
              <a:rPr lang="en-US" altLang="ko-KR" spc="-150" dirty="0">
                <a:solidFill>
                  <a:srgbClr val="002060"/>
                </a:solidFill>
              </a:rPr>
              <a:t>, </a:t>
            </a:r>
            <a:r>
              <a:rPr lang="ko-KR" altLang="en-US" spc="-150" dirty="0">
                <a:solidFill>
                  <a:srgbClr val="002060"/>
                </a:solidFill>
              </a:rPr>
              <a:t>합성 시간 단축</a:t>
            </a:r>
            <a:endParaRPr lang="en-US" altLang="ko-KR" spc="-150" dirty="0">
              <a:solidFill>
                <a:srgbClr val="002060"/>
              </a:solidFill>
            </a:endParaRP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pc="-150" dirty="0">
                <a:solidFill>
                  <a:srgbClr val="002060"/>
                </a:solidFill>
              </a:rPr>
              <a:t>모델 사이즈 축소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E2C198-1C96-4CAD-BBEE-F2ECDE81B696}"/>
              </a:ext>
            </a:extLst>
          </p:cNvPr>
          <p:cNvSpPr txBox="1"/>
          <p:nvPr/>
        </p:nvSpPr>
        <p:spPr>
          <a:xfrm>
            <a:off x="2978259" y="5117302"/>
            <a:ext cx="1228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‘</a:t>
            </a:r>
            <a:r>
              <a:rPr lang="ko-KR" altLang="en-US" sz="1600" b="1" dirty="0" err="1"/>
              <a:t>ㅅ</a:t>
            </a:r>
            <a:r>
              <a:rPr lang="en-US" altLang="ko-KR" sz="1600" b="1" dirty="0"/>
              <a:t>’</a:t>
            </a:r>
            <a:r>
              <a:rPr lang="ko-KR" altLang="en-US" sz="1600" b="1" dirty="0"/>
              <a:t>발음</a:t>
            </a:r>
            <a:endParaRPr lang="en-US" altLang="ko-KR" sz="1600" b="1" dirty="0"/>
          </a:p>
          <a:p>
            <a:pPr algn="ctr"/>
            <a:r>
              <a:rPr lang="ko-KR" altLang="en-US" sz="1600" b="1" dirty="0" err="1"/>
              <a:t>스펙토그램</a:t>
            </a:r>
            <a:r>
              <a:rPr lang="en-US" altLang="ko-KR" sz="1600" b="1" dirty="0"/>
              <a:t> </a:t>
            </a:r>
            <a:endParaRPr lang="ko-KR" altLang="en-US" sz="16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D5269C-A026-4095-ADB7-F7330731B6A1}"/>
              </a:ext>
            </a:extLst>
          </p:cNvPr>
          <p:cNvSpPr txBox="1"/>
          <p:nvPr/>
        </p:nvSpPr>
        <p:spPr>
          <a:xfrm>
            <a:off x="4237403" y="5117302"/>
            <a:ext cx="127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‘</a:t>
            </a:r>
            <a:r>
              <a:rPr lang="ko-KR" altLang="en-US" sz="1600" b="1" dirty="0"/>
              <a:t>ㅔ</a:t>
            </a:r>
            <a:r>
              <a:rPr lang="en-US" altLang="ko-KR" sz="1600" b="1" dirty="0"/>
              <a:t>’</a:t>
            </a:r>
            <a:r>
              <a:rPr lang="ko-KR" altLang="en-US" sz="1600" b="1" dirty="0"/>
              <a:t>발음</a:t>
            </a:r>
            <a:endParaRPr lang="en-US" altLang="ko-KR" sz="1600" b="1" dirty="0"/>
          </a:p>
          <a:p>
            <a:pPr algn="ctr"/>
            <a:r>
              <a:rPr lang="ko-KR" altLang="en-US" sz="1600" b="1" dirty="0" err="1"/>
              <a:t>스펙토그램</a:t>
            </a:r>
            <a:r>
              <a:rPr lang="en-US" altLang="ko-KR" sz="1600" b="1" dirty="0"/>
              <a:t> 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196370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tacotron에 대한 이미지 검색결과">
            <a:extLst>
              <a:ext uri="{FF2B5EF4-FFF2-40B4-BE49-F238E27FC236}">
                <a16:creationId xmlns:a16="http://schemas.microsoft.com/office/drawing/2014/main" id="{3B2D8E0D-563A-4D5C-AE81-134912974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957" y="696328"/>
            <a:ext cx="9720085" cy="546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67D24FD-FF96-42A4-9D20-ABD43E64B6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C9743-FB40-484F-B9A9-6A654DA1DCBD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3049DB-C708-4C45-BDF8-BB9EA9F0FE44}"/>
              </a:ext>
            </a:extLst>
          </p:cNvPr>
          <p:cNvSpPr txBox="1"/>
          <p:nvPr/>
        </p:nvSpPr>
        <p:spPr>
          <a:xfrm>
            <a:off x="723015" y="414670"/>
            <a:ext cx="3125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Tacotron</a:t>
            </a:r>
            <a:endParaRPr lang="ko-KR" altLang="en-US" sz="2800" spc="-1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896157A-79D9-4BFA-87C0-57C8D95F1CA1}"/>
              </a:ext>
            </a:extLst>
          </p:cNvPr>
          <p:cNvSpPr/>
          <p:nvPr/>
        </p:nvSpPr>
        <p:spPr>
          <a:xfrm>
            <a:off x="1414130" y="1998921"/>
            <a:ext cx="2711303" cy="3902149"/>
          </a:xfrm>
          <a:prstGeom prst="rect">
            <a:avLst/>
          </a:prstGeom>
          <a:noFill/>
          <a:ln w="63500">
            <a:solidFill>
              <a:schemeClr val="accent1">
                <a:lumMod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AA20F8-553D-4080-9F78-827B2ED2B772}"/>
              </a:ext>
            </a:extLst>
          </p:cNvPr>
          <p:cNvSpPr/>
          <p:nvPr/>
        </p:nvSpPr>
        <p:spPr>
          <a:xfrm>
            <a:off x="6210959" y="2640331"/>
            <a:ext cx="4566911" cy="3249310"/>
          </a:xfrm>
          <a:prstGeom prst="rect">
            <a:avLst/>
          </a:prstGeom>
          <a:noFill/>
          <a:ln w="63500">
            <a:solidFill>
              <a:srgbClr val="C0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98346F-88BD-47F5-AEC5-96C997F8D5AA}"/>
              </a:ext>
            </a:extLst>
          </p:cNvPr>
          <p:cNvSpPr/>
          <p:nvPr/>
        </p:nvSpPr>
        <p:spPr>
          <a:xfrm>
            <a:off x="4400550" y="3188971"/>
            <a:ext cx="1543050" cy="1554480"/>
          </a:xfrm>
          <a:prstGeom prst="rect">
            <a:avLst/>
          </a:prstGeom>
          <a:noFill/>
          <a:ln w="63500">
            <a:solidFill>
              <a:schemeClr val="accent6">
                <a:lumMod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A8102A-84CE-497F-BB55-A27B65711339}"/>
              </a:ext>
            </a:extLst>
          </p:cNvPr>
          <p:cNvSpPr/>
          <p:nvPr/>
        </p:nvSpPr>
        <p:spPr>
          <a:xfrm>
            <a:off x="6448922" y="839160"/>
            <a:ext cx="3312298" cy="1709730"/>
          </a:xfrm>
          <a:prstGeom prst="rect">
            <a:avLst/>
          </a:prstGeom>
          <a:noFill/>
          <a:ln w="165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1B1627-22B3-4D0D-9EA7-E337BB18BAEB}"/>
              </a:ext>
            </a:extLst>
          </p:cNvPr>
          <p:cNvSpPr/>
          <p:nvPr/>
        </p:nvSpPr>
        <p:spPr>
          <a:xfrm>
            <a:off x="1934456" y="5950836"/>
            <a:ext cx="1670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</a:rPr>
              <a:t>①Encoder</a:t>
            </a:r>
            <a:endParaRPr lang="ko-KR" altLang="en-US" sz="2400" dirty="0">
              <a:solidFill>
                <a:srgbClr val="00206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47A73B-240F-4378-8EDD-0F7F6A16D06F}"/>
              </a:ext>
            </a:extLst>
          </p:cNvPr>
          <p:cNvSpPr/>
          <p:nvPr/>
        </p:nvSpPr>
        <p:spPr>
          <a:xfrm>
            <a:off x="4187052" y="4714266"/>
            <a:ext cx="1877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</a:rPr>
              <a:t>②Attention</a:t>
            </a:r>
            <a:endParaRPr lang="ko-KR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3AE2F0-1D14-475C-ABA8-B2B2CDE2B278}"/>
              </a:ext>
            </a:extLst>
          </p:cNvPr>
          <p:cNvSpPr/>
          <p:nvPr/>
        </p:nvSpPr>
        <p:spPr>
          <a:xfrm>
            <a:off x="9103263" y="5427976"/>
            <a:ext cx="17171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C00000"/>
                </a:solidFill>
              </a:rPr>
              <a:t>③Decoder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EE63B2-D002-41FA-9EA1-18345BAC24A8}"/>
              </a:ext>
            </a:extLst>
          </p:cNvPr>
          <p:cNvSpPr/>
          <p:nvPr/>
        </p:nvSpPr>
        <p:spPr>
          <a:xfrm>
            <a:off x="8105071" y="364727"/>
            <a:ext cx="16940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50000"/>
                  </a:schemeClr>
                </a:solidFill>
              </a:rPr>
              <a:t>④Vocoder</a:t>
            </a:r>
            <a:endParaRPr lang="ko-KR" alt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45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FDF1BF51-F40E-460C-8CBD-45DEE4628382}"/>
              </a:ext>
            </a:extLst>
          </p:cNvPr>
          <p:cNvGrpSpPr/>
          <p:nvPr/>
        </p:nvGrpSpPr>
        <p:grpSpPr>
          <a:xfrm>
            <a:off x="654834" y="2521029"/>
            <a:ext cx="3028950" cy="2305050"/>
            <a:chOff x="654834" y="2521029"/>
            <a:chExt cx="3028950" cy="230505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DA48F81-66C2-45EA-A529-4C26874DB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DFF"/>
                </a:clrFrom>
                <a:clrTo>
                  <a:srgbClr val="FFFD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54834" y="2521029"/>
              <a:ext cx="3028950" cy="230505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DF24E00-BFB2-42D8-AFD8-2A8DA2C88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DFF"/>
                </a:clrFrom>
                <a:clrTo>
                  <a:srgbClr val="FFFD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753033" y="3175289"/>
              <a:ext cx="914400" cy="466725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67D24FD-FF96-42A4-9D20-ABD43E64B6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78624"/>
            <a:ext cx="2743200" cy="365125"/>
          </a:xfrm>
        </p:spPr>
        <p:txBody>
          <a:bodyPr/>
          <a:lstStyle/>
          <a:p>
            <a:fld id="{38AC9743-FB40-484F-B9A9-6A654DA1DCBD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3049DB-C708-4C45-BDF8-BB9EA9F0FE44}"/>
              </a:ext>
            </a:extLst>
          </p:cNvPr>
          <p:cNvSpPr txBox="1"/>
          <p:nvPr/>
        </p:nvSpPr>
        <p:spPr>
          <a:xfrm>
            <a:off x="723015" y="414670"/>
            <a:ext cx="42955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Tacotron</a:t>
            </a:r>
            <a:r>
              <a:rPr lang="en-US" altLang="ko-KR" sz="28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– </a:t>
            </a:r>
            <a:r>
              <a:rPr lang="en-US" altLang="ko-KR" sz="2800" b="1" dirty="0">
                <a:solidFill>
                  <a:schemeClr val="accent4">
                    <a:lumMod val="50000"/>
                  </a:schemeClr>
                </a:solidFill>
              </a:rPr>
              <a:t>④Vocoder</a:t>
            </a:r>
            <a:endParaRPr lang="ko-KR" altLang="en-US" sz="2800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ko-KR" altLang="en-US" sz="2800" dirty="0">
              <a:solidFill>
                <a:srgbClr val="C00000"/>
              </a:solidFill>
            </a:endParaRPr>
          </a:p>
          <a:p>
            <a:endParaRPr lang="ko-KR" altLang="en-US" sz="2800" spc="-1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7EBA1A-F0F6-4A67-93E7-05720695CA75}"/>
              </a:ext>
            </a:extLst>
          </p:cNvPr>
          <p:cNvSpPr txBox="1"/>
          <p:nvPr/>
        </p:nvSpPr>
        <p:spPr>
          <a:xfrm>
            <a:off x="1955732" y="5649464"/>
            <a:ext cx="2927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pc="-150" dirty="0" err="1"/>
              <a:t>디코더에서</a:t>
            </a:r>
            <a:r>
              <a:rPr lang="ko-KR" altLang="en-US" spc="-150" dirty="0"/>
              <a:t> 얻은 </a:t>
            </a:r>
            <a:r>
              <a:rPr lang="ko-KR" altLang="en-US" spc="-150" dirty="0" err="1"/>
              <a:t>스펙토그램</a:t>
            </a:r>
            <a:endParaRPr lang="ko-KR" altLang="en-US" spc="-15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69E9CA0-6337-4932-96C0-5B47B74234F2}"/>
              </a:ext>
            </a:extLst>
          </p:cNvPr>
          <p:cNvCxnSpPr>
            <a:cxnSpLocks/>
          </p:cNvCxnSpPr>
          <p:nvPr/>
        </p:nvCxnSpPr>
        <p:spPr>
          <a:xfrm>
            <a:off x="2870791" y="4603762"/>
            <a:ext cx="0" cy="1045702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8ADCCAE-94B5-4316-AFC8-5A683FB9C18C}"/>
              </a:ext>
            </a:extLst>
          </p:cNvPr>
          <p:cNvSpPr txBox="1"/>
          <p:nvPr/>
        </p:nvSpPr>
        <p:spPr>
          <a:xfrm>
            <a:off x="6453600" y="905744"/>
            <a:ext cx="39937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spc="-150" dirty="0"/>
              <a:t>Vocoder</a:t>
            </a:r>
            <a:r>
              <a:rPr lang="ko-KR" altLang="en-US" sz="2000" spc="-150" dirty="0"/>
              <a:t>의 역할은 </a:t>
            </a:r>
            <a:r>
              <a:rPr lang="en-US" altLang="ko-KR" sz="2000" spc="-150" dirty="0"/>
              <a:t>Decoder</a:t>
            </a:r>
            <a:r>
              <a:rPr lang="ko-KR" altLang="en-US" sz="2000" spc="-150" dirty="0"/>
              <a:t>에 받은 </a:t>
            </a:r>
            <a:r>
              <a:rPr lang="ko-KR" altLang="en-US" sz="2000" spc="-150" dirty="0" err="1"/>
              <a:t>스펙토그램으로</a:t>
            </a:r>
            <a:r>
              <a:rPr lang="ko-KR" altLang="en-US" sz="2000" spc="-150" dirty="0"/>
              <a:t> </a:t>
            </a:r>
            <a:r>
              <a:rPr lang="ko-KR" altLang="en-US" sz="2000" spc="-150" dirty="0">
                <a:solidFill>
                  <a:srgbClr val="002060"/>
                </a:solidFill>
                <a:sym typeface="Wingdings" panose="05000000000000000000" pitchFamily="2" charset="2"/>
              </a:rPr>
              <a:t>음성을</a:t>
            </a:r>
            <a:r>
              <a:rPr lang="en-US" altLang="ko-KR" sz="2000" spc="-15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2000" spc="-150" dirty="0">
                <a:solidFill>
                  <a:srgbClr val="002060"/>
                </a:solidFill>
                <a:sym typeface="Wingdings" panose="05000000000000000000" pitchFamily="2" charset="2"/>
              </a:rPr>
              <a:t>생성하는 것</a:t>
            </a:r>
            <a:endParaRPr lang="en-US" altLang="ko-KR" sz="2000" spc="-150" dirty="0">
              <a:solidFill>
                <a:srgbClr val="00206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781762-AC6B-4732-B8E0-E76C3A8E8224}"/>
              </a:ext>
            </a:extLst>
          </p:cNvPr>
          <p:cNvSpPr txBox="1"/>
          <p:nvPr/>
        </p:nvSpPr>
        <p:spPr>
          <a:xfrm>
            <a:off x="2058891" y="1697644"/>
            <a:ext cx="2543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pc="-150" dirty="0" err="1"/>
              <a:t>스펙토그램을</a:t>
            </a:r>
            <a:r>
              <a:rPr lang="ko-KR" altLang="en-US" spc="-150" dirty="0"/>
              <a:t> 음성으로 만들어주는 알고리즘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8193978-CC8C-439A-873D-B83859A86B38}"/>
              </a:ext>
            </a:extLst>
          </p:cNvPr>
          <p:cNvCxnSpPr>
            <a:cxnSpLocks/>
          </p:cNvCxnSpPr>
          <p:nvPr/>
        </p:nvCxnSpPr>
        <p:spPr>
          <a:xfrm flipV="1">
            <a:off x="2753033" y="2343975"/>
            <a:ext cx="210539" cy="40255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3DB6BBD-FECC-4B6D-B541-DA53A3AE2588}"/>
              </a:ext>
            </a:extLst>
          </p:cNvPr>
          <p:cNvCxnSpPr>
            <a:cxnSpLocks/>
          </p:cNvCxnSpPr>
          <p:nvPr/>
        </p:nvCxnSpPr>
        <p:spPr>
          <a:xfrm>
            <a:off x="2963572" y="3896653"/>
            <a:ext cx="3675105" cy="461338"/>
          </a:xfrm>
          <a:prstGeom prst="straightConnector1">
            <a:avLst/>
          </a:prstGeom>
          <a:ln w="698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B82E3CF9-C978-4828-9BCC-3B8648848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677" y="3343811"/>
            <a:ext cx="3036841" cy="3180439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A39FB30B-A793-4D89-B64A-A56335057EA0}"/>
              </a:ext>
            </a:extLst>
          </p:cNvPr>
          <p:cNvGrpSpPr/>
          <p:nvPr/>
        </p:nvGrpSpPr>
        <p:grpSpPr>
          <a:xfrm>
            <a:off x="6323094" y="1835712"/>
            <a:ext cx="3125706" cy="942975"/>
            <a:chOff x="8219240" y="738884"/>
            <a:chExt cx="3125706" cy="942975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92D17EE0-88EF-4BEB-8ADB-9A16C4403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19240" y="738884"/>
              <a:ext cx="1133475" cy="942975"/>
            </a:xfrm>
            <a:prstGeom prst="rect">
              <a:avLst/>
            </a:prstGeom>
          </p:spPr>
        </p:pic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F35F2ECF-87F8-47D0-AFC2-61F4BFCC4CB5}"/>
                </a:ext>
              </a:extLst>
            </p:cNvPr>
            <p:cNvCxnSpPr>
              <a:cxnSpLocks/>
            </p:cNvCxnSpPr>
            <p:nvPr/>
          </p:nvCxnSpPr>
          <p:spPr>
            <a:xfrm>
              <a:off x="9535771" y="923981"/>
              <a:ext cx="1809175" cy="0"/>
            </a:xfrm>
            <a:prstGeom prst="straightConnector1">
              <a:avLst/>
            </a:prstGeom>
            <a:ln w="1047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469D4A5-77CF-4C11-94E6-86469081041B}"/>
              </a:ext>
            </a:extLst>
          </p:cNvPr>
          <p:cNvSpPr/>
          <p:nvPr/>
        </p:nvSpPr>
        <p:spPr>
          <a:xfrm>
            <a:off x="6162089" y="779006"/>
            <a:ext cx="4576729" cy="2305050"/>
          </a:xfrm>
          <a:prstGeom prst="rect">
            <a:avLst/>
          </a:prstGeom>
          <a:noFill/>
          <a:ln w="317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6" descr="linear spectrogram에 대한 이미지 검색결과">
            <a:extLst>
              <a:ext uri="{FF2B5EF4-FFF2-40B4-BE49-F238E27FC236}">
                <a16:creationId xmlns:a16="http://schemas.microsoft.com/office/drawing/2014/main" id="{93C37483-FBB9-4805-8A4E-CECC440FE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999" y="2184978"/>
            <a:ext cx="1051370" cy="56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linear spectrogram에 대한 이미지 검색결과">
            <a:extLst>
              <a:ext uri="{FF2B5EF4-FFF2-40B4-BE49-F238E27FC236}">
                <a16:creationId xmlns:a16="http://schemas.microsoft.com/office/drawing/2014/main" id="{115EFF88-C0FE-45FD-94A9-155DFECA3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365" y="3125304"/>
            <a:ext cx="1051370" cy="56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audio icon에 대한 이미지 검색결과">
            <a:extLst>
              <a:ext uri="{FF2B5EF4-FFF2-40B4-BE49-F238E27FC236}">
                <a16:creationId xmlns:a16="http://schemas.microsoft.com/office/drawing/2014/main" id="{AE3A31A7-4B99-48E9-8511-6B8E6F414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4474" y="1599535"/>
            <a:ext cx="11334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596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5FC2AF5-DB7B-43E4-8082-C622D370F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C9743-FB40-484F-B9A9-6A654DA1DCBD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815431-B20B-4E94-A00C-CCCE67E494C9}"/>
              </a:ext>
            </a:extLst>
          </p:cNvPr>
          <p:cNvSpPr txBox="1"/>
          <p:nvPr/>
        </p:nvSpPr>
        <p:spPr>
          <a:xfrm>
            <a:off x="723015" y="414670"/>
            <a:ext cx="429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결과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A4E3622-B9B6-44C8-985F-738AD6FA96BF}"/>
              </a:ext>
            </a:extLst>
          </p:cNvPr>
          <p:cNvGrpSpPr/>
          <p:nvPr/>
        </p:nvGrpSpPr>
        <p:grpSpPr>
          <a:xfrm>
            <a:off x="513615" y="3071509"/>
            <a:ext cx="10935841" cy="2521922"/>
            <a:chOff x="513615" y="1281620"/>
            <a:chExt cx="10935841" cy="252192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24CB01C-2082-440B-885D-3C8469D31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3615" y="1281620"/>
              <a:ext cx="3285922" cy="240659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C61F4D9-34AE-4758-A6C9-BEEAF77D4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50525" y="1351018"/>
              <a:ext cx="3398931" cy="244851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621A9C8-2230-45AF-9098-9EE0B78E6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49152" y="1347014"/>
              <a:ext cx="3385806" cy="2456528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A02349-B9C0-42FE-8C95-84FD6A441ECB}"/>
              </a:ext>
            </a:extLst>
          </p:cNvPr>
          <p:cNvSpPr txBox="1"/>
          <p:nvPr/>
        </p:nvSpPr>
        <p:spPr>
          <a:xfrm>
            <a:off x="513615" y="1604021"/>
            <a:ext cx="8414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/>
              <a:t>64500steps</a:t>
            </a:r>
            <a:r>
              <a:rPr lang="ko-KR" altLang="en-US" spc="-150" dirty="0"/>
              <a:t>를 진행</a:t>
            </a:r>
            <a:r>
              <a:rPr lang="en-US" altLang="ko-KR" spc="-150" dirty="0"/>
              <a:t>! </a:t>
            </a:r>
            <a:r>
              <a:rPr lang="ko-KR" altLang="en-US" spc="-150" dirty="0"/>
              <a:t>한 스텝에 </a:t>
            </a:r>
            <a:r>
              <a:rPr lang="en-US" altLang="ko-KR" spc="-150" dirty="0"/>
              <a:t>3~4</a:t>
            </a:r>
            <a:r>
              <a:rPr lang="ko-KR" altLang="en-US" spc="-150" dirty="0"/>
              <a:t>초 소요되므로 약 </a:t>
            </a:r>
            <a:r>
              <a:rPr lang="en-US" altLang="ko-KR" spc="-150" dirty="0"/>
              <a:t>65</a:t>
            </a:r>
            <a:r>
              <a:rPr lang="ko-KR" altLang="en-US" spc="-150" dirty="0"/>
              <a:t>시간 정도를 학습시킴</a:t>
            </a:r>
            <a:endParaRPr lang="en-US" altLang="ko-KR" spc="-150" dirty="0"/>
          </a:p>
          <a:p>
            <a:r>
              <a:rPr lang="ko-KR" altLang="en-US" spc="-150" dirty="0" err="1"/>
              <a:t>텐서보드를</a:t>
            </a:r>
            <a:r>
              <a:rPr lang="ko-KR" altLang="en-US" spc="-150" dirty="0"/>
              <a:t> 통해 </a:t>
            </a:r>
            <a:r>
              <a:rPr lang="en-US" altLang="ko-KR" spc="-150" dirty="0"/>
              <a:t>step</a:t>
            </a:r>
            <a:r>
              <a:rPr lang="ko-KR" altLang="en-US" spc="-150" dirty="0"/>
              <a:t>별 </a:t>
            </a:r>
            <a:r>
              <a:rPr lang="en-US" altLang="ko-KR" spc="-150" dirty="0"/>
              <a:t>loss</a:t>
            </a:r>
            <a:r>
              <a:rPr lang="ko-KR" altLang="en-US" spc="-150" dirty="0"/>
              <a:t>값을 확인함</a:t>
            </a:r>
            <a:endParaRPr lang="en-US" altLang="ko-KR" spc="-150" dirty="0"/>
          </a:p>
          <a:p>
            <a:endParaRPr lang="ko-KR" altLang="en-US" spc="-15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C8B5704-8F40-4C38-8BCE-B19024486659}"/>
              </a:ext>
            </a:extLst>
          </p:cNvPr>
          <p:cNvCxnSpPr/>
          <p:nvPr/>
        </p:nvCxnSpPr>
        <p:spPr>
          <a:xfrm>
            <a:off x="2013626" y="3793787"/>
            <a:ext cx="1108953" cy="622570"/>
          </a:xfrm>
          <a:prstGeom prst="straightConnector1">
            <a:avLst/>
          </a:prstGeom>
          <a:ln w="76200">
            <a:solidFill>
              <a:schemeClr val="accent6">
                <a:lumMod val="50000"/>
                <a:alpha val="5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ED9ED81-9B0D-4899-B6CF-A22F379FC4DF}"/>
              </a:ext>
            </a:extLst>
          </p:cNvPr>
          <p:cNvSpPr txBox="1"/>
          <p:nvPr/>
        </p:nvSpPr>
        <p:spPr>
          <a:xfrm>
            <a:off x="925141" y="2794974"/>
            <a:ext cx="328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/>
              <a:t>Train Loss</a:t>
            </a:r>
            <a:r>
              <a:rPr lang="ko-KR" altLang="en-US" spc="-150" dirty="0"/>
              <a:t>는 꾸준히 하락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C09BBA-5CAB-4D58-8315-F9883D76B845}"/>
              </a:ext>
            </a:extLst>
          </p:cNvPr>
          <p:cNvSpPr txBox="1"/>
          <p:nvPr/>
        </p:nvSpPr>
        <p:spPr>
          <a:xfrm>
            <a:off x="4211063" y="2775693"/>
            <a:ext cx="408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/>
              <a:t>Test Loss 20k</a:t>
            </a:r>
            <a:r>
              <a:rPr lang="ko-KR" altLang="en-US" spc="-150" dirty="0"/>
              <a:t>이후부터는 서서히 하락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B8C60FC-443F-4584-A480-B33F41DFA752}"/>
              </a:ext>
            </a:extLst>
          </p:cNvPr>
          <p:cNvCxnSpPr>
            <a:cxnSpLocks/>
          </p:cNvCxnSpPr>
          <p:nvPr/>
        </p:nvCxnSpPr>
        <p:spPr>
          <a:xfrm flipV="1">
            <a:off x="5018567" y="3179057"/>
            <a:ext cx="402076" cy="356681"/>
          </a:xfrm>
          <a:prstGeom prst="straightConnector1">
            <a:avLst/>
          </a:prstGeom>
          <a:ln w="76200">
            <a:solidFill>
              <a:schemeClr val="accent6">
                <a:lumMod val="50000"/>
                <a:alpha val="5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476813F-9044-4D1C-ADA5-F58C57A62063}"/>
              </a:ext>
            </a:extLst>
          </p:cNvPr>
          <p:cNvCxnSpPr>
            <a:cxnSpLocks/>
          </p:cNvCxnSpPr>
          <p:nvPr/>
        </p:nvCxnSpPr>
        <p:spPr>
          <a:xfrm>
            <a:off x="5420643" y="3179057"/>
            <a:ext cx="364667" cy="356681"/>
          </a:xfrm>
          <a:prstGeom prst="straightConnector1">
            <a:avLst/>
          </a:prstGeom>
          <a:ln w="76200">
            <a:solidFill>
              <a:schemeClr val="accent6">
                <a:lumMod val="50000"/>
                <a:alpha val="5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879AE88-675C-47BA-AE9C-3D7D9745FC9D}"/>
              </a:ext>
            </a:extLst>
          </p:cNvPr>
          <p:cNvCxnSpPr>
            <a:cxnSpLocks/>
          </p:cNvCxnSpPr>
          <p:nvPr/>
        </p:nvCxnSpPr>
        <p:spPr>
          <a:xfrm>
            <a:off x="5785310" y="3535738"/>
            <a:ext cx="1490979" cy="180548"/>
          </a:xfrm>
          <a:prstGeom prst="straightConnector1">
            <a:avLst/>
          </a:prstGeom>
          <a:ln w="76200">
            <a:solidFill>
              <a:schemeClr val="accent6">
                <a:lumMod val="50000"/>
                <a:alpha val="5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4BD847F-BF64-469D-B040-910B9D44B199}"/>
              </a:ext>
            </a:extLst>
          </p:cNvPr>
          <p:cNvCxnSpPr>
            <a:cxnSpLocks/>
          </p:cNvCxnSpPr>
          <p:nvPr/>
        </p:nvCxnSpPr>
        <p:spPr>
          <a:xfrm flipV="1">
            <a:off x="9046723" y="3252716"/>
            <a:ext cx="333981" cy="463570"/>
          </a:xfrm>
          <a:prstGeom prst="straightConnector1">
            <a:avLst/>
          </a:prstGeom>
          <a:ln w="76200">
            <a:solidFill>
              <a:schemeClr val="accent6">
                <a:lumMod val="50000"/>
                <a:alpha val="5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04F1FFF-8FCE-46F6-B242-2F7803CB6645}"/>
              </a:ext>
            </a:extLst>
          </p:cNvPr>
          <p:cNvCxnSpPr>
            <a:cxnSpLocks/>
          </p:cNvCxnSpPr>
          <p:nvPr/>
        </p:nvCxnSpPr>
        <p:spPr>
          <a:xfrm>
            <a:off x="9380704" y="3252715"/>
            <a:ext cx="364667" cy="356681"/>
          </a:xfrm>
          <a:prstGeom prst="straightConnector1">
            <a:avLst/>
          </a:prstGeom>
          <a:ln w="76200">
            <a:solidFill>
              <a:schemeClr val="accent6">
                <a:lumMod val="50000"/>
                <a:alpha val="5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4DC3A08-DDDE-4BD3-9AC7-5A6132F78B7F}"/>
              </a:ext>
            </a:extLst>
          </p:cNvPr>
          <p:cNvCxnSpPr>
            <a:cxnSpLocks/>
          </p:cNvCxnSpPr>
          <p:nvPr/>
        </p:nvCxnSpPr>
        <p:spPr>
          <a:xfrm>
            <a:off x="9745371" y="3609396"/>
            <a:ext cx="1490076" cy="16616"/>
          </a:xfrm>
          <a:prstGeom prst="straightConnector1">
            <a:avLst/>
          </a:prstGeom>
          <a:ln w="76200">
            <a:solidFill>
              <a:schemeClr val="accent6">
                <a:lumMod val="50000"/>
                <a:alpha val="5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87FA99B-A110-4C9B-8BB4-FE59490B70A0}"/>
              </a:ext>
            </a:extLst>
          </p:cNvPr>
          <p:cNvSpPr txBox="1"/>
          <p:nvPr/>
        </p:nvSpPr>
        <p:spPr>
          <a:xfrm>
            <a:off x="8186646" y="2538865"/>
            <a:ext cx="4086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/>
              <a:t>Test Loss – Train loss (Gap)</a:t>
            </a:r>
          </a:p>
          <a:p>
            <a:r>
              <a:rPr lang="en-US" altLang="ko-KR" spc="-150" dirty="0"/>
              <a:t>20k</a:t>
            </a:r>
            <a:r>
              <a:rPr lang="ko-KR" altLang="en-US" spc="-150" dirty="0"/>
              <a:t>이후부터는 거의 수렴 상태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6E87EC-678B-4025-954B-355765A136F7}"/>
              </a:ext>
            </a:extLst>
          </p:cNvPr>
          <p:cNvSpPr txBox="1"/>
          <p:nvPr/>
        </p:nvSpPr>
        <p:spPr>
          <a:xfrm>
            <a:off x="503051" y="1234689"/>
            <a:ext cx="11005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/>
              <a:t>전체 </a:t>
            </a:r>
            <a:r>
              <a:rPr lang="en-US" altLang="ko-KR" spc="-150" dirty="0"/>
              <a:t>6661</a:t>
            </a:r>
            <a:r>
              <a:rPr lang="ko-KR" altLang="en-US" spc="-150" dirty="0"/>
              <a:t>개 중 </a:t>
            </a:r>
            <a:r>
              <a:rPr lang="en-US" altLang="ko-KR" spc="-150" dirty="0"/>
              <a:t>6659</a:t>
            </a:r>
            <a:r>
              <a:rPr lang="ko-KR" altLang="en-US" spc="-150" dirty="0"/>
              <a:t>개를 </a:t>
            </a:r>
            <a:r>
              <a:rPr lang="en-US" altLang="ko-KR" spc="-150" dirty="0"/>
              <a:t>Train</a:t>
            </a:r>
            <a:r>
              <a:rPr lang="ko-KR" altLang="en-US" spc="-150" dirty="0"/>
              <a:t>데이터로 설정</a:t>
            </a:r>
            <a:r>
              <a:rPr lang="en-US" altLang="ko-KR" spc="-150" dirty="0"/>
              <a:t>,</a:t>
            </a:r>
            <a:r>
              <a:rPr lang="ko-KR" altLang="en-US" spc="-150" dirty="0"/>
              <a:t> </a:t>
            </a:r>
            <a:r>
              <a:rPr lang="en-US" altLang="ko-KR" spc="-150" dirty="0"/>
              <a:t>Test</a:t>
            </a:r>
            <a:r>
              <a:rPr lang="ko-KR" altLang="en-US" spc="-150" dirty="0"/>
              <a:t>데이터로 </a:t>
            </a:r>
            <a:r>
              <a:rPr lang="en-US" altLang="ko-KR" spc="-150" dirty="0"/>
              <a:t>2</a:t>
            </a:r>
            <a:r>
              <a:rPr lang="ko-KR" altLang="en-US" spc="-150" dirty="0"/>
              <a:t>개만 빼서 모델이 잘 돌아가는지 중간중간 확인하고자 함 </a:t>
            </a:r>
          </a:p>
        </p:txBody>
      </p:sp>
    </p:spTree>
    <p:extLst>
      <p:ext uri="{BB962C8B-B14F-4D97-AF65-F5344CB8AC3E}">
        <p14:creationId xmlns:p14="http://schemas.microsoft.com/office/powerpoint/2010/main" val="3924916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AC7F870-CF37-4678-86D6-77C4A6AAEC45}"/>
              </a:ext>
            </a:extLst>
          </p:cNvPr>
          <p:cNvSpPr txBox="1"/>
          <p:nvPr/>
        </p:nvSpPr>
        <p:spPr>
          <a:xfrm>
            <a:off x="9499685" y="356190"/>
            <a:ext cx="212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/>
              <a:t>원본 목소리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5FC2AF5-DB7B-43E4-8082-C622D370F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C9743-FB40-484F-B9A9-6A654DA1DCBD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815431-B20B-4E94-A00C-CCCE67E494C9}"/>
              </a:ext>
            </a:extLst>
          </p:cNvPr>
          <p:cNvSpPr txBox="1"/>
          <p:nvPr/>
        </p:nvSpPr>
        <p:spPr>
          <a:xfrm>
            <a:off x="723015" y="414670"/>
            <a:ext cx="429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결과 </a:t>
            </a:r>
            <a:r>
              <a:rPr lang="en-US" altLang="ko-KR" sz="2000" spc="-150" dirty="0">
                <a:solidFill>
                  <a:schemeClr val="accent6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500step</a:t>
            </a:r>
            <a:endParaRPr lang="ko-KR" altLang="en-US" sz="2800" spc="-150" dirty="0">
              <a:solidFill>
                <a:schemeClr val="accent6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1" name="NB11903366.0011">
            <a:hlinkClick r:id="" action="ppaction://media"/>
            <a:extLst>
              <a:ext uri="{FF2B5EF4-FFF2-40B4-BE49-F238E27FC236}">
                <a16:creationId xmlns:a16="http://schemas.microsoft.com/office/drawing/2014/main" id="{9A49328E-713A-455C-9A70-0859D9802D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08451" y="288211"/>
            <a:ext cx="487363" cy="5052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DC1A19D-E06C-4971-8BAC-3B7AB03A88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34" y="3437598"/>
            <a:ext cx="11361680" cy="334167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AF2D52BC-6BC3-4C6F-8D4A-25399AF532F6}"/>
              </a:ext>
            </a:extLst>
          </p:cNvPr>
          <p:cNvGrpSpPr/>
          <p:nvPr/>
        </p:nvGrpSpPr>
        <p:grpSpPr>
          <a:xfrm>
            <a:off x="443241" y="937891"/>
            <a:ext cx="11052573" cy="2404375"/>
            <a:chOff x="443241" y="937891"/>
            <a:chExt cx="11052573" cy="2404375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D38FF32-74FB-46AC-A04C-CFFDF7366B1F}"/>
                </a:ext>
              </a:extLst>
            </p:cNvPr>
            <p:cNvGrpSpPr/>
            <p:nvPr/>
          </p:nvGrpSpPr>
          <p:grpSpPr>
            <a:xfrm>
              <a:off x="443241" y="937891"/>
              <a:ext cx="11052573" cy="2404375"/>
              <a:chOff x="462697" y="1193874"/>
              <a:chExt cx="11052573" cy="2404375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FDCFE5DE-5D97-45BF-84AF-08C0590821B3}"/>
                  </a:ext>
                </a:extLst>
              </p:cNvPr>
              <p:cNvGrpSpPr/>
              <p:nvPr/>
            </p:nvGrpSpPr>
            <p:grpSpPr>
              <a:xfrm>
                <a:off x="462697" y="1193874"/>
                <a:ext cx="11052573" cy="2404375"/>
                <a:chOff x="513615" y="3071233"/>
                <a:chExt cx="11698979" cy="2518193"/>
              </a:xfrm>
            </p:grpSpPr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BA4E3622-B9B6-44C8-985F-738AD6FA96BF}"/>
                    </a:ext>
                  </a:extLst>
                </p:cNvPr>
                <p:cNvGrpSpPr/>
                <p:nvPr/>
              </p:nvGrpSpPr>
              <p:grpSpPr>
                <a:xfrm>
                  <a:off x="513615" y="3071233"/>
                  <a:ext cx="10935841" cy="2518193"/>
                  <a:chOff x="513615" y="1281344"/>
                  <a:chExt cx="10935841" cy="2518193"/>
                </a:xfrm>
              </p:grpSpPr>
              <p:pic>
                <p:nvPicPr>
                  <p:cNvPr id="4" name="그림 3">
                    <a:extLst>
                      <a:ext uri="{FF2B5EF4-FFF2-40B4-BE49-F238E27FC236}">
                        <a16:creationId xmlns:a16="http://schemas.microsoft.com/office/drawing/2014/main" id="{D24CB01C-2082-440B-885D-3C8469D31E7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513615" y="1281620"/>
                    <a:ext cx="3285922" cy="2406591"/>
                  </a:xfrm>
                  <a:prstGeom prst="rect">
                    <a:avLst/>
                  </a:prstGeom>
                </p:spPr>
              </p:pic>
              <p:pic>
                <p:nvPicPr>
                  <p:cNvPr id="5" name="그림 4">
                    <a:extLst>
                      <a:ext uri="{FF2B5EF4-FFF2-40B4-BE49-F238E27FC236}">
                        <a16:creationId xmlns:a16="http://schemas.microsoft.com/office/drawing/2014/main" id="{EC61F4D9-34AE-4758-A6C9-BEEAF77D4A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050525" y="1351018"/>
                    <a:ext cx="3398931" cy="2448519"/>
                  </a:xfrm>
                  <a:prstGeom prst="rect">
                    <a:avLst/>
                  </a:prstGeom>
                </p:spPr>
              </p:pic>
              <p:pic>
                <p:nvPicPr>
                  <p:cNvPr id="7" name="그림 6">
                    <a:extLst>
                      <a:ext uri="{FF2B5EF4-FFF2-40B4-BE49-F238E27FC236}">
                        <a16:creationId xmlns:a16="http://schemas.microsoft.com/office/drawing/2014/main" id="{B621A9C8-2230-45AF-9098-9EE0B78E64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4149152" y="1281344"/>
                    <a:ext cx="3385806" cy="248144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ED9ED81-9B0D-4899-B6CF-A22F379FC4DF}"/>
                    </a:ext>
                  </a:extLst>
                </p:cNvPr>
                <p:cNvSpPr txBox="1"/>
                <p:nvPr/>
              </p:nvSpPr>
              <p:spPr>
                <a:xfrm>
                  <a:off x="945735" y="3131181"/>
                  <a:ext cx="328592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pc="-150" dirty="0"/>
                    <a:t>Train Loss</a:t>
                  </a:r>
                  <a:endParaRPr lang="ko-KR" altLang="en-US" spc="-150" dirty="0"/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7C09BBA-5CAB-4D58-8315-F9883D76B845}"/>
                    </a:ext>
                  </a:extLst>
                </p:cNvPr>
                <p:cNvSpPr txBox="1"/>
                <p:nvPr/>
              </p:nvSpPr>
              <p:spPr>
                <a:xfrm>
                  <a:off x="4231657" y="3131181"/>
                  <a:ext cx="4086418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pc="-150" dirty="0"/>
                    <a:t>Test Loss</a:t>
                  </a:r>
                  <a:endParaRPr lang="ko-KR" altLang="en-US" spc="-150" dirty="0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87FA99B-A110-4C9B-8BB4-FE59490B70A0}"/>
                    </a:ext>
                  </a:extLst>
                </p:cNvPr>
                <p:cNvSpPr txBox="1"/>
                <p:nvPr/>
              </p:nvSpPr>
              <p:spPr>
                <a:xfrm>
                  <a:off x="8126176" y="3131181"/>
                  <a:ext cx="4086418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pc="-150" dirty="0"/>
                    <a:t>Test Loss – Train loss (Gap)</a:t>
                  </a:r>
                </a:p>
              </p:txBody>
            </p:sp>
          </p:grp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68BB9726-ABE1-4ADF-B985-B446E7B746B8}"/>
                  </a:ext>
                </a:extLst>
              </p:cNvPr>
              <p:cNvSpPr/>
              <p:nvPr/>
            </p:nvSpPr>
            <p:spPr>
              <a:xfrm>
                <a:off x="462697" y="1251112"/>
                <a:ext cx="476299" cy="3526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89BDE17-F05D-4BF9-8BC9-324DD12DCCE4}"/>
                </a:ext>
              </a:extLst>
            </p:cNvPr>
            <p:cNvCxnSpPr>
              <a:cxnSpLocks/>
            </p:cNvCxnSpPr>
            <p:nvPr/>
          </p:nvCxnSpPr>
          <p:spPr>
            <a:xfrm>
              <a:off x="1361872" y="1357496"/>
              <a:ext cx="0" cy="1619168"/>
            </a:xfrm>
            <a:prstGeom prst="line">
              <a:avLst/>
            </a:prstGeom>
            <a:ln w="38100">
              <a:solidFill>
                <a:srgbClr val="00B050">
                  <a:alpha val="7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C794B310-84A2-44A0-9FBA-24F0F44F5DE9}"/>
                </a:ext>
              </a:extLst>
            </p:cNvPr>
            <p:cNvCxnSpPr/>
            <p:nvPr/>
          </p:nvCxnSpPr>
          <p:spPr>
            <a:xfrm>
              <a:off x="4802220" y="1344523"/>
              <a:ext cx="0" cy="1716445"/>
            </a:xfrm>
            <a:prstGeom prst="line">
              <a:avLst/>
            </a:prstGeom>
            <a:ln w="38100">
              <a:solidFill>
                <a:srgbClr val="00B050">
                  <a:alpha val="7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AC61559-3EE1-4B43-9F3A-0D464FA3AFED}"/>
                </a:ext>
              </a:extLst>
            </p:cNvPr>
            <p:cNvCxnSpPr/>
            <p:nvPr/>
          </p:nvCxnSpPr>
          <p:spPr>
            <a:xfrm>
              <a:off x="8514943" y="1419102"/>
              <a:ext cx="0" cy="1716445"/>
            </a:xfrm>
            <a:prstGeom prst="line">
              <a:avLst/>
            </a:prstGeom>
            <a:ln w="38100">
              <a:solidFill>
                <a:srgbClr val="00B050">
                  <a:alpha val="7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test-step-000000500-audio000">
            <a:hlinkClick r:id="" action="ppaction://media"/>
            <a:extLst>
              <a:ext uri="{FF2B5EF4-FFF2-40B4-BE49-F238E27FC236}">
                <a16:creationId xmlns:a16="http://schemas.microsoft.com/office/drawing/2014/main" id="{3DEFA384-85A7-4307-BD30-5A2E7605D82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08450" y="3678999"/>
            <a:ext cx="487363" cy="487363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589D9EE8-676A-4021-993E-5E80AB775082}"/>
              </a:ext>
            </a:extLst>
          </p:cNvPr>
          <p:cNvGrpSpPr/>
          <p:nvPr/>
        </p:nvGrpSpPr>
        <p:grpSpPr>
          <a:xfrm>
            <a:off x="919540" y="4166362"/>
            <a:ext cx="1668128" cy="2100686"/>
            <a:chOff x="919540" y="4166362"/>
            <a:chExt cx="1668128" cy="2100686"/>
          </a:xfrm>
        </p:grpSpPr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049DFDFB-3612-4656-98FD-BAE05AE5FDDC}"/>
                </a:ext>
              </a:extLst>
            </p:cNvPr>
            <p:cNvCxnSpPr/>
            <p:nvPr/>
          </p:nvCxnSpPr>
          <p:spPr>
            <a:xfrm flipV="1">
              <a:off x="919540" y="4166362"/>
              <a:ext cx="442332" cy="1683453"/>
            </a:xfrm>
            <a:prstGeom prst="straightConnector1">
              <a:avLst/>
            </a:prstGeom>
            <a:ln w="66675">
              <a:solidFill>
                <a:srgbClr val="FF0000">
                  <a:alpha val="8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2D3168D9-1BE4-4AAA-99EA-709EAAA976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0098" y="6172061"/>
              <a:ext cx="1397570" cy="94987"/>
            </a:xfrm>
            <a:prstGeom prst="straightConnector1">
              <a:avLst/>
            </a:prstGeom>
            <a:ln w="66675">
              <a:solidFill>
                <a:srgbClr val="FF0000">
                  <a:alpha val="8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346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6A825B-7073-419C-8853-0952EA784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C9743-FB40-484F-B9A9-6A654DA1DCBD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B75443-366B-4482-AFA1-85D4246F4B3E}"/>
              </a:ext>
            </a:extLst>
          </p:cNvPr>
          <p:cNvSpPr txBox="1"/>
          <p:nvPr/>
        </p:nvSpPr>
        <p:spPr>
          <a:xfrm>
            <a:off x="723015" y="414670"/>
            <a:ext cx="3125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음성합성 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5330B0D-CBCF-4CAA-818B-567D8CA65BF9}"/>
              </a:ext>
            </a:extLst>
          </p:cNvPr>
          <p:cNvGrpSpPr/>
          <p:nvPr/>
        </p:nvGrpSpPr>
        <p:grpSpPr>
          <a:xfrm>
            <a:off x="1290114" y="2897506"/>
            <a:ext cx="8158686" cy="1062988"/>
            <a:chOff x="1290114" y="2897506"/>
            <a:chExt cx="8158686" cy="106298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D2932C3-55CB-41A1-A778-2655877887BF}"/>
                </a:ext>
              </a:extLst>
            </p:cNvPr>
            <p:cNvGrpSpPr/>
            <p:nvPr/>
          </p:nvGrpSpPr>
          <p:grpSpPr>
            <a:xfrm>
              <a:off x="3664852" y="2897506"/>
              <a:ext cx="4630433" cy="1062988"/>
              <a:chOff x="2704041" y="1507123"/>
              <a:chExt cx="3744341" cy="40364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D528E2A-6AAA-43D2-A1A7-ECC67C6B729C}"/>
                  </a:ext>
                </a:extLst>
              </p:cNvPr>
              <p:cNvSpPr txBox="1"/>
              <p:nvPr/>
            </p:nvSpPr>
            <p:spPr>
              <a:xfrm>
                <a:off x="3935276" y="1601208"/>
                <a:ext cx="1573618" cy="198682"/>
              </a:xfrm>
              <a:prstGeom prst="rect">
                <a:avLst/>
              </a:prstGeom>
              <a:noFill/>
              <a:ln w="317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spc="-150" dirty="0">
                    <a:latin typeface="+mn-ea"/>
                  </a:rPr>
                  <a:t>음성합성</a:t>
                </a: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33390CF5-BE26-4E9B-9815-18B73E5EA8CD}"/>
                  </a:ext>
                </a:extLst>
              </p:cNvPr>
              <p:cNvSpPr/>
              <p:nvPr/>
            </p:nvSpPr>
            <p:spPr>
              <a:xfrm>
                <a:off x="3641386" y="1507123"/>
                <a:ext cx="1874520" cy="403648"/>
              </a:xfrm>
              <a:prstGeom prst="rect">
                <a:avLst/>
              </a:prstGeom>
              <a:noFill/>
              <a:ln w="762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1AADDD33-61A8-4E19-BBB9-698B93B4EF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4041" y="1700549"/>
                <a:ext cx="875326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6D04B80B-5337-4C10-BFAF-9DED30761BA8}"/>
                  </a:ext>
                </a:extLst>
              </p:cNvPr>
              <p:cNvCxnSpPr/>
              <p:nvPr/>
            </p:nvCxnSpPr>
            <p:spPr>
              <a:xfrm>
                <a:off x="5573056" y="1700549"/>
                <a:ext cx="875326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7D3E7A4-8810-4469-B7CC-B0B9FC61DED6}"/>
                </a:ext>
              </a:extLst>
            </p:cNvPr>
            <p:cNvSpPr/>
            <p:nvPr/>
          </p:nvSpPr>
          <p:spPr>
            <a:xfrm>
              <a:off x="1290114" y="2929830"/>
              <a:ext cx="2247245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/>
                <a:t>“</a:t>
              </a:r>
              <a:r>
                <a:rPr lang="ko-KR" altLang="en-US" sz="2800" dirty="0"/>
                <a:t>엄청 재밌는 음성합성</a:t>
              </a:r>
              <a:r>
                <a:rPr lang="en-US" altLang="ko-KR" sz="2800" dirty="0"/>
                <a:t>”</a:t>
              </a:r>
              <a:endParaRPr lang="ko-KR" altLang="en-US" sz="2800" dirty="0"/>
            </a:p>
          </p:txBody>
        </p:sp>
        <p:pic>
          <p:nvPicPr>
            <p:cNvPr id="5" name="엄청재밌는음성합성">
              <a:hlinkClick r:id="" action="ppaction://media"/>
              <a:extLst>
                <a:ext uri="{FF2B5EF4-FFF2-40B4-BE49-F238E27FC236}">
                  <a16:creationId xmlns:a16="http://schemas.microsoft.com/office/drawing/2014/main" id="{13CFAE97-79A9-422E-AC20-B79EC6379F5B}"/>
                </a:ext>
              </a:extLst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4"/>
            <a:stretch>
              <a:fillRect/>
            </a:stretch>
          </p:blipFill>
          <p:spPr>
            <a:xfrm>
              <a:off x="8621358" y="3015279"/>
              <a:ext cx="827442" cy="827442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A92924D6-2A27-496E-A2DC-1D5AF7B06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771" y="2077010"/>
            <a:ext cx="16287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27809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직사각형 86">
            <a:extLst>
              <a:ext uri="{FF2B5EF4-FFF2-40B4-BE49-F238E27FC236}">
                <a16:creationId xmlns:a16="http://schemas.microsoft.com/office/drawing/2014/main" id="{79B1F328-076C-4BED-9DF8-3E4A5714F1F3}"/>
              </a:ext>
            </a:extLst>
          </p:cNvPr>
          <p:cNvSpPr/>
          <p:nvPr/>
        </p:nvSpPr>
        <p:spPr>
          <a:xfrm>
            <a:off x="865762" y="1725956"/>
            <a:ext cx="646515" cy="342230"/>
          </a:xfrm>
          <a:prstGeom prst="rect">
            <a:avLst/>
          </a:prstGeom>
          <a:solidFill>
            <a:srgbClr val="B5D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6D3FE16-7D6F-45DC-B1BE-7EF8433833DB}"/>
              </a:ext>
            </a:extLst>
          </p:cNvPr>
          <p:cNvSpPr/>
          <p:nvPr/>
        </p:nvSpPr>
        <p:spPr>
          <a:xfrm>
            <a:off x="4480325" y="1275456"/>
            <a:ext cx="1850137" cy="342230"/>
          </a:xfrm>
          <a:prstGeom prst="rect">
            <a:avLst/>
          </a:prstGeom>
          <a:solidFill>
            <a:srgbClr val="B5D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930B4FC-DD22-49B1-AFC8-F2E4A4660138}"/>
              </a:ext>
            </a:extLst>
          </p:cNvPr>
          <p:cNvSpPr/>
          <p:nvPr/>
        </p:nvSpPr>
        <p:spPr>
          <a:xfrm>
            <a:off x="865762" y="1275456"/>
            <a:ext cx="2918298" cy="34223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5FC2AF5-DB7B-43E4-8082-C622D370F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C9743-FB40-484F-B9A9-6A654DA1DCBD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DC1A19D-E06C-4971-8BAC-3B7AB03A8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34" y="3437598"/>
            <a:ext cx="11361680" cy="334167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15B4518-D1E3-453B-9167-AEDE0BE70317}"/>
              </a:ext>
            </a:extLst>
          </p:cNvPr>
          <p:cNvSpPr txBox="1"/>
          <p:nvPr/>
        </p:nvSpPr>
        <p:spPr>
          <a:xfrm>
            <a:off x="723015" y="414670"/>
            <a:ext cx="665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accent6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Encoder vs Decoder timestep Plot </a:t>
            </a:r>
            <a:endParaRPr lang="ko-KR" altLang="en-US" sz="2800" spc="-150" dirty="0">
              <a:solidFill>
                <a:schemeClr val="accent6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E3896C-0D7C-4028-AF40-9B0B17B7A924}"/>
              </a:ext>
            </a:extLst>
          </p:cNvPr>
          <p:cNvSpPr txBox="1"/>
          <p:nvPr/>
        </p:nvSpPr>
        <p:spPr>
          <a:xfrm>
            <a:off x="513615" y="1214425"/>
            <a:ext cx="5935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pc="-150" dirty="0"/>
              <a:t>Decoder</a:t>
            </a:r>
            <a:r>
              <a:rPr lang="ko-KR" altLang="en-US" spc="-150" dirty="0"/>
              <a:t>의 특정 </a:t>
            </a:r>
            <a:r>
              <a:rPr lang="en-US" altLang="ko-KR" spc="-150" dirty="0"/>
              <a:t>timestep</a:t>
            </a:r>
            <a:r>
              <a:rPr lang="ko-KR" altLang="en-US" spc="-150" dirty="0"/>
              <a:t> </a:t>
            </a:r>
            <a:r>
              <a:rPr lang="en-US" altLang="ko-KR" spc="-150" dirty="0"/>
              <a:t>output</a:t>
            </a:r>
            <a:r>
              <a:rPr lang="ko-KR" altLang="en-US" spc="-150" dirty="0"/>
              <a:t>이 어떤  </a:t>
            </a:r>
            <a:r>
              <a:rPr lang="en-US" altLang="ko-KR" spc="-150" dirty="0"/>
              <a:t>Encoder</a:t>
            </a:r>
            <a:r>
              <a:rPr lang="ko-KR" altLang="en-US" spc="-150" dirty="0"/>
              <a:t>의 </a:t>
            </a:r>
            <a:r>
              <a:rPr lang="en-US" altLang="ko-KR" spc="-150" dirty="0"/>
              <a:t>timestep output</a:t>
            </a:r>
            <a:r>
              <a:rPr lang="ko-KR" altLang="en-US" spc="-150" dirty="0"/>
              <a:t>과 연관이 있는가를 의미하는 그래프</a:t>
            </a:r>
            <a:endParaRPr lang="en-US" altLang="ko-KR" spc="-15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/>
              <a:t>Attention</a:t>
            </a:r>
            <a:r>
              <a:rPr lang="ko-KR" altLang="en-US" spc="-150" dirty="0"/>
              <a:t>이 학습이 잘 되고 있는지 확인할 수 있는 지표</a:t>
            </a:r>
          </a:p>
        </p:txBody>
      </p:sp>
      <p:pic>
        <p:nvPicPr>
          <p:cNvPr id="69" name="Picture 6" descr="tacotron에 대한 이미지 검색결과">
            <a:extLst>
              <a:ext uri="{FF2B5EF4-FFF2-40B4-BE49-F238E27FC236}">
                <a16:creationId xmlns:a16="http://schemas.microsoft.com/office/drawing/2014/main" id="{B75D6943-D843-45EC-B3AC-9A0FA966E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610" y="193587"/>
            <a:ext cx="5442379" cy="306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C715A4DD-4E3C-4967-AACC-3A3886161A08}"/>
              </a:ext>
            </a:extLst>
          </p:cNvPr>
          <p:cNvGrpSpPr/>
          <p:nvPr/>
        </p:nvGrpSpPr>
        <p:grpSpPr>
          <a:xfrm>
            <a:off x="709601" y="3756997"/>
            <a:ext cx="10772798" cy="2518965"/>
            <a:chOff x="709601" y="3756997"/>
            <a:chExt cx="10772798" cy="2518965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D29AD51F-46BA-4908-B7CA-02CEB1CAA3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9601" y="3756997"/>
              <a:ext cx="10772798" cy="2518965"/>
            </a:xfrm>
            <a:prstGeom prst="line">
              <a:avLst/>
            </a:prstGeom>
            <a:ln w="79375">
              <a:solidFill>
                <a:srgbClr val="FFFF00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5E8BB41-DC5F-4BE3-8760-1BB04DBB8507}"/>
                </a:ext>
              </a:extLst>
            </p:cNvPr>
            <p:cNvSpPr txBox="1"/>
            <p:nvPr/>
          </p:nvSpPr>
          <p:spPr>
            <a:xfrm rot="20810245">
              <a:off x="6177064" y="4190982"/>
              <a:ext cx="3132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FFFF00"/>
                  </a:solidFill>
                </a:rPr>
                <a:t>이상적인</a:t>
              </a:r>
              <a:r>
                <a:rPr lang="en-US" altLang="ko-KR" sz="2000" dirty="0">
                  <a:solidFill>
                    <a:srgbClr val="FFFF00"/>
                  </a:solidFill>
                </a:rPr>
                <a:t> Attention</a:t>
              </a:r>
              <a:endParaRPr lang="ko-KR" altLang="en-US" sz="2000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F3AF6658-77C0-415E-83DC-C7EEE54911D6}"/>
              </a:ext>
            </a:extLst>
          </p:cNvPr>
          <p:cNvGrpSpPr/>
          <p:nvPr/>
        </p:nvGrpSpPr>
        <p:grpSpPr>
          <a:xfrm>
            <a:off x="513615" y="249933"/>
            <a:ext cx="11106699" cy="6091205"/>
            <a:chOff x="513615" y="249933"/>
            <a:chExt cx="11106699" cy="6091205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31662281-F4AD-445C-A36D-259E30B8CC13}"/>
                </a:ext>
              </a:extLst>
            </p:cNvPr>
            <p:cNvGrpSpPr/>
            <p:nvPr/>
          </p:nvGrpSpPr>
          <p:grpSpPr>
            <a:xfrm>
              <a:off x="513615" y="3065621"/>
              <a:ext cx="11106699" cy="3275517"/>
              <a:chOff x="513615" y="3065621"/>
              <a:chExt cx="11106699" cy="3275517"/>
            </a:xfrm>
          </p:grpSpPr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A3E5A3F7-CCF9-4A3D-9D16-38A9B09588EE}"/>
                  </a:ext>
                </a:extLst>
              </p:cNvPr>
              <p:cNvGrpSpPr/>
              <p:nvPr/>
            </p:nvGrpSpPr>
            <p:grpSpPr>
              <a:xfrm>
                <a:off x="709601" y="3065621"/>
                <a:ext cx="9250860" cy="3138388"/>
                <a:chOff x="709601" y="3065621"/>
                <a:chExt cx="9250860" cy="3138388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6E21C59E-EFCA-4689-B523-BB3389C01B5D}"/>
                    </a:ext>
                  </a:extLst>
                </p:cNvPr>
                <p:cNvGrpSpPr/>
                <p:nvPr/>
              </p:nvGrpSpPr>
              <p:grpSpPr>
                <a:xfrm>
                  <a:off x="1270246" y="3065621"/>
                  <a:ext cx="8690215" cy="1345970"/>
                  <a:chOff x="1270246" y="3065621"/>
                  <a:chExt cx="8690215" cy="1345970"/>
                </a:xfrm>
              </p:grpSpPr>
              <p:pic>
                <p:nvPicPr>
                  <p:cNvPr id="73" name="그림 72">
                    <a:extLst>
                      <a:ext uri="{FF2B5EF4-FFF2-40B4-BE49-F238E27FC236}">
                        <a16:creationId xmlns:a16="http://schemas.microsoft.com/office/drawing/2014/main" id="{0BD2BDA8-90E9-4905-9144-11C48A289C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252" t="84343" r="78113" b="7984"/>
                  <a:stretch/>
                </p:blipFill>
                <p:spPr>
                  <a:xfrm>
                    <a:off x="1270246" y="3412749"/>
                    <a:ext cx="8690215" cy="998842"/>
                  </a:xfrm>
                  <a:prstGeom prst="rect">
                    <a:avLst/>
                  </a:prstGeom>
                </p:spPr>
              </p:pic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4A2A3BBB-069B-4180-9843-83DB5A2F7FE6}"/>
                      </a:ext>
                    </a:extLst>
                  </p:cNvPr>
                  <p:cNvSpPr txBox="1"/>
                  <p:nvPr/>
                </p:nvSpPr>
                <p:spPr>
                  <a:xfrm>
                    <a:off x="1270246" y="3065621"/>
                    <a:ext cx="80435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285750" indent="-285750">
                      <a:buFont typeface="Wingdings" panose="05000000000000000000" pitchFamily="2" charset="2"/>
                      <a:buChar char="ü"/>
                    </a:pPr>
                    <a:r>
                      <a:rPr lang="ko-KR" altLang="en-US" dirty="0"/>
                      <a:t>첫번째 </a:t>
                    </a:r>
                    <a:r>
                      <a:rPr lang="en-US" altLang="ko-KR" dirty="0"/>
                      <a:t>step</a:t>
                    </a:r>
                    <a:r>
                      <a:rPr lang="ko-KR" altLang="en-US" dirty="0"/>
                      <a:t>에서 </a:t>
                    </a:r>
                    <a:r>
                      <a:rPr lang="ko-KR" altLang="en-US" dirty="0" err="1"/>
                      <a:t>ㅇ</a:t>
                    </a:r>
                    <a:r>
                      <a:rPr lang="en-US" altLang="ko-KR" dirty="0"/>
                      <a:t>(</a:t>
                    </a:r>
                    <a:r>
                      <a:rPr lang="ko-KR" altLang="en-US" dirty="0"/>
                      <a:t>이응</a:t>
                    </a:r>
                    <a:r>
                      <a:rPr lang="en-US" altLang="ko-KR" dirty="0"/>
                      <a:t>)</a:t>
                    </a:r>
                    <a:r>
                      <a:rPr lang="ko-KR" altLang="en-US" dirty="0"/>
                      <a:t>에 가중치를 최대로 하는 것을 확인할 수 있음</a:t>
                    </a:r>
                  </a:p>
                </p:txBody>
              </p:sp>
            </p:grpSp>
            <p:cxnSp>
              <p:nvCxnSpPr>
                <p:cNvPr id="77" name="직선 화살표 연결선 76">
                  <a:extLst>
                    <a:ext uri="{FF2B5EF4-FFF2-40B4-BE49-F238E27FC236}">
                      <a16:creationId xmlns:a16="http://schemas.microsoft.com/office/drawing/2014/main" id="{F1EB8018-3A8C-4BF1-9941-9DCA9509A4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9601" y="3839602"/>
                  <a:ext cx="908184" cy="2364407"/>
                </a:xfrm>
                <a:prstGeom prst="straightConnector1">
                  <a:avLst/>
                </a:prstGeom>
                <a:ln w="127000">
                  <a:solidFill>
                    <a:schemeClr val="accent2">
                      <a:lumMod val="20000"/>
                      <a:lumOff val="8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61031098-E663-4B75-86DD-E0D492EC8BE8}"/>
                  </a:ext>
                </a:extLst>
              </p:cNvPr>
              <p:cNvSpPr/>
              <p:nvPr/>
            </p:nvSpPr>
            <p:spPr>
              <a:xfrm>
                <a:off x="513615" y="6206654"/>
                <a:ext cx="11106699" cy="134484"/>
              </a:xfrm>
              <a:prstGeom prst="rect">
                <a:avLst/>
              </a:prstGeom>
              <a:noFill/>
              <a:ln w="41275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4F50F55-A0C4-40CB-99AE-3D99883E3FAE}"/>
                </a:ext>
              </a:extLst>
            </p:cNvPr>
            <p:cNvSpPr txBox="1"/>
            <p:nvPr/>
          </p:nvSpPr>
          <p:spPr>
            <a:xfrm>
              <a:off x="8706255" y="249933"/>
              <a:ext cx="92412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400" spc="-150" dirty="0">
                <a:solidFill>
                  <a:srgbClr val="FF0000"/>
                </a:solidFill>
              </a:endParaRPr>
            </a:p>
            <a:p>
              <a:r>
                <a:rPr lang="ko-KR" altLang="en-US" sz="1400" spc="-150" dirty="0">
                  <a:solidFill>
                    <a:srgbClr val="FF0000"/>
                  </a:solidFill>
                </a:rPr>
                <a:t>첫번째 </a:t>
              </a:r>
              <a:endParaRPr lang="en-US" altLang="ko-KR" sz="1400" spc="-150" dirty="0">
                <a:solidFill>
                  <a:srgbClr val="FF0000"/>
                </a:solidFill>
              </a:endParaRPr>
            </a:p>
            <a:p>
              <a:r>
                <a:rPr lang="en-US" altLang="ko-KR" sz="1400" spc="-150" dirty="0">
                  <a:solidFill>
                    <a:srgbClr val="FF0000"/>
                  </a:solidFill>
                </a:rPr>
                <a:t>Timestep</a:t>
              </a:r>
              <a:r>
                <a:rPr lang="ko-KR" altLang="en-US" sz="1400" spc="-150" dirty="0">
                  <a:solidFill>
                    <a:srgbClr val="FF0000"/>
                  </a:solidFill>
                </a:rPr>
                <a:t>은</a:t>
              </a:r>
              <a:endParaRPr lang="en-US" altLang="ko-KR" sz="1400" spc="-150" dirty="0">
                <a:solidFill>
                  <a:srgbClr val="FF0000"/>
                </a:solidFill>
              </a:endParaRPr>
            </a:p>
            <a:p>
              <a:r>
                <a:rPr lang="ko-KR" altLang="en-US" sz="1400" spc="-150" dirty="0" err="1">
                  <a:solidFill>
                    <a:srgbClr val="FF0000"/>
                  </a:solidFill>
                </a:rPr>
                <a:t>ㅇ에</a:t>
              </a:r>
              <a:r>
                <a:rPr lang="ko-KR" altLang="en-US" sz="1400" spc="-150" dirty="0">
                  <a:solidFill>
                    <a:srgbClr val="FF0000"/>
                  </a:solidFill>
                </a:rPr>
                <a:t> 집중</a:t>
              </a:r>
              <a:r>
                <a:rPr lang="en-US" altLang="ko-KR" sz="1400" spc="-150" dirty="0">
                  <a:solidFill>
                    <a:srgbClr val="FF0000"/>
                  </a:solidFill>
                </a:rPr>
                <a:t>!!</a:t>
              </a:r>
              <a:endParaRPr lang="ko-KR" altLang="en-US" sz="1400" spc="-15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20961A1-8C56-44F7-9046-9BDD587F4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1831" y="4389425"/>
            <a:ext cx="31432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1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F8698079-AD61-4260-A71F-632E413D084F}"/>
              </a:ext>
            </a:extLst>
          </p:cNvPr>
          <p:cNvSpPr txBox="1"/>
          <p:nvPr/>
        </p:nvSpPr>
        <p:spPr>
          <a:xfrm>
            <a:off x="9499685" y="356190"/>
            <a:ext cx="212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/>
              <a:t>원본 목소리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5FC2AF5-DB7B-43E4-8082-C622D370F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C9743-FB40-484F-B9A9-6A654DA1DCBD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815431-B20B-4E94-A00C-CCCE67E494C9}"/>
              </a:ext>
            </a:extLst>
          </p:cNvPr>
          <p:cNvSpPr txBox="1"/>
          <p:nvPr/>
        </p:nvSpPr>
        <p:spPr>
          <a:xfrm>
            <a:off x="723015" y="414670"/>
            <a:ext cx="429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결과 </a:t>
            </a:r>
            <a:r>
              <a:rPr lang="en-US" altLang="ko-KR" sz="2000" spc="-150" dirty="0">
                <a:solidFill>
                  <a:schemeClr val="accent6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7000step</a:t>
            </a:r>
            <a:endParaRPr lang="ko-KR" altLang="en-US" sz="2800" spc="-150" dirty="0">
              <a:solidFill>
                <a:schemeClr val="accent6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F2D52BC-6BC3-4C6F-8D4A-25399AF532F6}"/>
              </a:ext>
            </a:extLst>
          </p:cNvPr>
          <p:cNvGrpSpPr/>
          <p:nvPr/>
        </p:nvGrpSpPr>
        <p:grpSpPr>
          <a:xfrm>
            <a:off x="443241" y="937891"/>
            <a:ext cx="11052573" cy="2404375"/>
            <a:chOff x="443241" y="937891"/>
            <a:chExt cx="11052573" cy="2404375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D38FF32-74FB-46AC-A04C-CFFDF7366B1F}"/>
                </a:ext>
              </a:extLst>
            </p:cNvPr>
            <p:cNvGrpSpPr/>
            <p:nvPr/>
          </p:nvGrpSpPr>
          <p:grpSpPr>
            <a:xfrm>
              <a:off x="443241" y="937891"/>
              <a:ext cx="11052573" cy="2404375"/>
              <a:chOff x="462697" y="1193874"/>
              <a:chExt cx="11052573" cy="2404375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FDCFE5DE-5D97-45BF-84AF-08C0590821B3}"/>
                  </a:ext>
                </a:extLst>
              </p:cNvPr>
              <p:cNvGrpSpPr/>
              <p:nvPr/>
            </p:nvGrpSpPr>
            <p:grpSpPr>
              <a:xfrm>
                <a:off x="462697" y="1193874"/>
                <a:ext cx="11052573" cy="2404375"/>
                <a:chOff x="513615" y="3071233"/>
                <a:chExt cx="11698979" cy="2518193"/>
              </a:xfrm>
            </p:grpSpPr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BA4E3622-B9B6-44C8-985F-738AD6FA96BF}"/>
                    </a:ext>
                  </a:extLst>
                </p:cNvPr>
                <p:cNvGrpSpPr/>
                <p:nvPr/>
              </p:nvGrpSpPr>
              <p:grpSpPr>
                <a:xfrm>
                  <a:off x="513615" y="3071233"/>
                  <a:ext cx="10935841" cy="2518193"/>
                  <a:chOff x="513615" y="1281344"/>
                  <a:chExt cx="10935841" cy="2518193"/>
                </a:xfrm>
              </p:grpSpPr>
              <p:pic>
                <p:nvPicPr>
                  <p:cNvPr id="4" name="그림 3">
                    <a:extLst>
                      <a:ext uri="{FF2B5EF4-FFF2-40B4-BE49-F238E27FC236}">
                        <a16:creationId xmlns:a16="http://schemas.microsoft.com/office/drawing/2014/main" id="{D24CB01C-2082-440B-885D-3C8469D31E7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513615" y="1281620"/>
                    <a:ext cx="3285922" cy="2406591"/>
                  </a:xfrm>
                  <a:prstGeom prst="rect">
                    <a:avLst/>
                  </a:prstGeom>
                </p:spPr>
              </p:pic>
              <p:pic>
                <p:nvPicPr>
                  <p:cNvPr id="5" name="그림 4">
                    <a:extLst>
                      <a:ext uri="{FF2B5EF4-FFF2-40B4-BE49-F238E27FC236}">
                        <a16:creationId xmlns:a16="http://schemas.microsoft.com/office/drawing/2014/main" id="{EC61F4D9-34AE-4758-A6C9-BEEAF77D4A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8050525" y="1351018"/>
                    <a:ext cx="3398931" cy="2448519"/>
                  </a:xfrm>
                  <a:prstGeom prst="rect">
                    <a:avLst/>
                  </a:prstGeom>
                </p:spPr>
              </p:pic>
              <p:pic>
                <p:nvPicPr>
                  <p:cNvPr id="7" name="그림 6">
                    <a:extLst>
                      <a:ext uri="{FF2B5EF4-FFF2-40B4-BE49-F238E27FC236}">
                        <a16:creationId xmlns:a16="http://schemas.microsoft.com/office/drawing/2014/main" id="{B621A9C8-2230-45AF-9098-9EE0B78E64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149152" y="1281344"/>
                    <a:ext cx="3385806" cy="248144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ED9ED81-9B0D-4899-B6CF-A22F379FC4DF}"/>
                    </a:ext>
                  </a:extLst>
                </p:cNvPr>
                <p:cNvSpPr txBox="1"/>
                <p:nvPr/>
              </p:nvSpPr>
              <p:spPr>
                <a:xfrm>
                  <a:off x="945735" y="3131181"/>
                  <a:ext cx="328592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pc="-150" dirty="0"/>
                    <a:t>Train Loss</a:t>
                  </a:r>
                  <a:endParaRPr lang="ko-KR" altLang="en-US" spc="-150" dirty="0"/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7C09BBA-5CAB-4D58-8315-F9883D76B845}"/>
                    </a:ext>
                  </a:extLst>
                </p:cNvPr>
                <p:cNvSpPr txBox="1"/>
                <p:nvPr/>
              </p:nvSpPr>
              <p:spPr>
                <a:xfrm>
                  <a:off x="4231657" y="3131181"/>
                  <a:ext cx="4086418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pc="-150" dirty="0"/>
                    <a:t>Test Loss</a:t>
                  </a:r>
                  <a:endParaRPr lang="ko-KR" altLang="en-US" spc="-150" dirty="0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87FA99B-A110-4C9B-8BB4-FE59490B70A0}"/>
                    </a:ext>
                  </a:extLst>
                </p:cNvPr>
                <p:cNvSpPr txBox="1"/>
                <p:nvPr/>
              </p:nvSpPr>
              <p:spPr>
                <a:xfrm>
                  <a:off x="8126176" y="3131181"/>
                  <a:ext cx="4086418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pc="-150" dirty="0"/>
                    <a:t>Test Loss – Train loss (Gap)</a:t>
                  </a:r>
                </a:p>
              </p:txBody>
            </p:sp>
          </p:grp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68BB9726-ABE1-4ADF-B985-B446E7B746B8}"/>
                  </a:ext>
                </a:extLst>
              </p:cNvPr>
              <p:cNvSpPr/>
              <p:nvPr/>
            </p:nvSpPr>
            <p:spPr>
              <a:xfrm>
                <a:off x="462697" y="1251112"/>
                <a:ext cx="476299" cy="3526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89BDE17-F05D-4BF9-8BC9-324DD12DCCE4}"/>
                </a:ext>
              </a:extLst>
            </p:cNvPr>
            <p:cNvCxnSpPr>
              <a:cxnSpLocks/>
            </p:cNvCxnSpPr>
            <p:nvPr/>
          </p:nvCxnSpPr>
          <p:spPr>
            <a:xfrm>
              <a:off x="1507792" y="1357496"/>
              <a:ext cx="0" cy="1619168"/>
            </a:xfrm>
            <a:prstGeom prst="line">
              <a:avLst/>
            </a:prstGeom>
            <a:ln w="38100">
              <a:solidFill>
                <a:srgbClr val="00B050">
                  <a:alpha val="7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C794B310-84A2-44A0-9FBA-24F0F44F5DE9}"/>
                </a:ext>
              </a:extLst>
            </p:cNvPr>
            <p:cNvCxnSpPr/>
            <p:nvPr/>
          </p:nvCxnSpPr>
          <p:spPr>
            <a:xfrm>
              <a:off x="4948138" y="1344523"/>
              <a:ext cx="0" cy="1716445"/>
            </a:xfrm>
            <a:prstGeom prst="line">
              <a:avLst/>
            </a:prstGeom>
            <a:ln w="38100">
              <a:solidFill>
                <a:srgbClr val="00B050">
                  <a:alpha val="7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AC61559-3EE1-4B43-9F3A-0D464FA3AFED}"/>
                </a:ext>
              </a:extLst>
            </p:cNvPr>
            <p:cNvCxnSpPr/>
            <p:nvPr/>
          </p:nvCxnSpPr>
          <p:spPr>
            <a:xfrm>
              <a:off x="8680319" y="1419102"/>
              <a:ext cx="0" cy="1716445"/>
            </a:xfrm>
            <a:prstGeom prst="line">
              <a:avLst/>
            </a:prstGeom>
            <a:ln w="38100">
              <a:solidFill>
                <a:srgbClr val="00B050">
                  <a:alpha val="7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A76A36AD-C33F-454A-9C2C-2BF53FBDB3CF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34" y="3431694"/>
            <a:ext cx="11361680" cy="3341670"/>
          </a:xfrm>
          <a:prstGeom prst="rect">
            <a:avLst/>
          </a:prstGeom>
        </p:spPr>
      </p:pic>
      <p:pic>
        <p:nvPicPr>
          <p:cNvPr id="12" name="test-step-000007000-audio001">
            <a:hlinkClick r:id="" action="ppaction://media"/>
            <a:extLst>
              <a:ext uri="{FF2B5EF4-FFF2-40B4-BE49-F238E27FC236}">
                <a16:creationId xmlns:a16="http://schemas.microsoft.com/office/drawing/2014/main" id="{E6AE4246-AF2C-4C4D-9BEA-F1AA23EFFD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008451" y="3694030"/>
            <a:ext cx="487363" cy="487363"/>
          </a:xfrm>
          <a:prstGeom prst="rect">
            <a:avLst/>
          </a:prstGeom>
        </p:spPr>
      </p:pic>
      <p:pic>
        <p:nvPicPr>
          <p:cNvPr id="27" name="NB11903366.0011">
            <a:hlinkClick r:id="" action="ppaction://media"/>
            <a:extLst>
              <a:ext uri="{FF2B5EF4-FFF2-40B4-BE49-F238E27FC236}">
                <a16:creationId xmlns:a16="http://schemas.microsoft.com/office/drawing/2014/main" id="{1E88D247-AB70-4C00-909E-2604B2C09F2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008451" y="288211"/>
            <a:ext cx="487363" cy="50529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5B96F899-C7E6-417D-BDBF-8E900EFF9E02}"/>
              </a:ext>
            </a:extLst>
          </p:cNvPr>
          <p:cNvSpPr/>
          <p:nvPr/>
        </p:nvSpPr>
        <p:spPr>
          <a:xfrm>
            <a:off x="832337" y="3997462"/>
            <a:ext cx="2715267" cy="2263859"/>
          </a:xfrm>
          <a:custGeom>
            <a:avLst/>
            <a:gdLst>
              <a:gd name="connsiteX0" fmla="*/ 0 w 2490960"/>
              <a:gd name="connsiteY0" fmla="*/ 2133707 h 2263859"/>
              <a:gd name="connsiteX1" fmla="*/ 375139 w 2490960"/>
              <a:gd name="connsiteY1" fmla="*/ 107 h 2263859"/>
              <a:gd name="connsiteX2" fmla="*/ 1242647 w 2490960"/>
              <a:gd name="connsiteY2" fmla="*/ 2039923 h 2263859"/>
              <a:gd name="connsiteX3" fmla="*/ 2121877 w 2490960"/>
              <a:gd name="connsiteY3" fmla="*/ 2215769 h 2263859"/>
              <a:gd name="connsiteX4" fmla="*/ 2485293 w 2490960"/>
              <a:gd name="connsiteY4" fmla="*/ 2262661 h 2263859"/>
              <a:gd name="connsiteX5" fmla="*/ 2309447 w 2490960"/>
              <a:gd name="connsiteY5" fmla="*/ 2180600 h 226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90960" h="2263859">
                <a:moveTo>
                  <a:pt x="0" y="2133707"/>
                </a:moveTo>
                <a:cubicBezTo>
                  <a:pt x="84015" y="1074722"/>
                  <a:pt x="168031" y="15738"/>
                  <a:pt x="375139" y="107"/>
                </a:cubicBezTo>
                <a:cubicBezTo>
                  <a:pt x="582247" y="-15524"/>
                  <a:pt x="951524" y="1670646"/>
                  <a:pt x="1242647" y="2039923"/>
                </a:cubicBezTo>
                <a:cubicBezTo>
                  <a:pt x="1533770" y="2409200"/>
                  <a:pt x="1914769" y="2178646"/>
                  <a:pt x="2121877" y="2215769"/>
                </a:cubicBezTo>
                <a:cubicBezTo>
                  <a:pt x="2328985" y="2252892"/>
                  <a:pt x="2454031" y="2268522"/>
                  <a:pt x="2485293" y="2262661"/>
                </a:cubicBezTo>
                <a:cubicBezTo>
                  <a:pt x="2516555" y="2256800"/>
                  <a:pt x="2413001" y="2218700"/>
                  <a:pt x="2309447" y="2180600"/>
                </a:cubicBezTo>
              </a:path>
            </a:pathLst>
          </a:custGeom>
          <a:noFill/>
          <a:ln w="66675">
            <a:solidFill>
              <a:srgbClr val="C00000">
                <a:alpha val="8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16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AC7F870-CF37-4678-86D6-77C4A6AAEC45}"/>
              </a:ext>
            </a:extLst>
          </p:cNvPr>
          <p:cNvSpPr txBox="1"/>
          <p:nvPr/>
        </p:nvSpPr>
        <p:spPr>
          <a:xfrm>
            <a:off x="9499685" y="356190"/>
            <a:ext cx="212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/>
              <a:t>원본 목소리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718F4E1-64B6-430A-B171-438F80C13C3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76" y="3439098"/>
            <a:ext cx="11356737" cy="334021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5FC2AF5-DB7B-43E4-8082-C622D370F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C9743-FB40-484F-B9A9-6A654DA1DCBD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815431-B20B-4E94-A00C-CCCE67E494C9}"/>
              </a:ext>
            </a:extLst>
          </p:cNvPr>
          <p:cNvSpPr txBox="1"/>
          <p:nvPr/>
        </p:nvSpPr>
        <p:spPr>
          <a:xfrm>
            <a:off x="723015" y="414670"/>
            <a:ext cx="429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결과 </a:t>
            </a:r>
            <a:r>
              <a:rPr lang="en-US" altLang="ko-KR" sz="2000" spc="-150" dirty="0">
                <a:solidFill>
                  <a:schemeClr val="accent6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20000step</a:t>
            </a:r>
            <a:endParaRPr lang="ko-KR" altLang="en-US" sz="2800" spc="-150" dirty="0">
              <a:solidFill>
                <a:schemeClr val="accent6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1" name="NB11903366.0011">
            <a:hlinkClick r:id="" action="ppaction://media"/>
            <a:extLst>
              <a:ext uri="{FF2B5EF4-FFF2-40B4-BE49-F238E27FC236}">
                <a16:creationId xmlns:a16="http://schemas.microsoft.com/office/drawing/2014/main" id="{9A49328E-713A-455C-9A70-0859D9802D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008451" y="288211"/>
            <a:ext cx="487363" cy="505291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AF2D52BC-6BC3-4C6F-8D4A-25399AF532F6}"/>
              </a:ext>
            </a:extLst>
          </p:cNvPr>
          <p:cNvGrpSpPr/>
          <p:nvPr/>
        </p:nvGrpSpPr>
        <p:grpSpPr>
          <a:xfrm>
            <a:off x="443241" y="937891"/>
            <a:ext cx="11052573" cy="2404375"/>
            <a:chOff x="443241" y="937891"/>
            <a:chExt cx="11052573" cy="2404375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D38FF32-74FB-46AC-A04C-CFFDF7366B1F}"/>
                </a:ext>
              </a:extLst>
            </p:cNvPr>
            <p:cNvGrpSpPr/>
            <p:nvPr/>
          </p:nvGrpSpPr>
          <p:grpSpPr>
            <a:xfrm>
              <a:off x="443241" y="937891"/>
              <a:ext cx="11052573" cy="2404375"/>
              <a:chOff x="462697" y="1193874"/>
              <a:chExt cx="11052573" cy="2404375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FDCFE5DE-5D97-45BF-84AF-08C0590821B3}"/>
                  </a:ext>
                </a:extLst>
              </p:cNvPr>
              <p:cNvGrpSpPr/>
              <p:nvPr/>
            </p:nvGrpSpPr>
            <p:grpSpPr>
              <a:xfrm>
                <a:off x="462697" y="1193874"/>
                <a:ext cx="11052573" cy="2404375"/>
                <a:chOff x="513615" y="3071233"/>
                <a:chExt cx="11698979" cy="2518193"/>
              </a:xfrm>
            </p:grpSpPr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BA4E3622-B9B6-44C8-985F-738AD6FA96BF}"/>
                    </a:ext>
                  </a:extLst>
                </p:cNvPr>
                <p:cNvGrpSpPr/>
                <p:nvPr/>
              </p:nvGrpSpPr>
              <p:grpSpPr>
                <a:xfrm>
                  <a:off x="513615" y="3071233"/>
                  <a:ext cx="10935841" cy="2518193"/>
                  <a:chOff x="513615" y="1281344"/>
                  <a:chExt cx="10935841" cy="2518193"/>
                </a:xfrm>
              </p:grpSpPr>
              <p:pic>
                <p:nvPicPr>
                  <p:cNvPr id="4" name="그림 3">
                    <a:extLst>
                      <a:ext uri="{FF2B5EF4-FFF2-40B4-BE49-F238E27FC236}">
                        <a16:creationId xmlns:a16="http://schemas.microsoft.com/office/drawing/2014/main" id="{D24CB01C-2082-440B-885D-3C8469D31E7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513615" y="1281620"/>
                    <a:ext cx="3285922" cy="2406591"/>
                  </a:xfrm>
                  <a:prstGeom prst="rect">
                    <a:avLst/>
                  </a:prstGeom>
                </p:spPr>
              </p:pic>
              <p:pic>
                <p:nvPicPr>
                  <p:cNvPr id="5" name="그림 4">
                    <a:extLst>
                      <a:ext uri="{FF2B5EF4-FFF2-40B4-BE49-F238E27FC236}">
                        <a16:creationId xmlns:a16="http://schemas.microsoft.com/office/drawing/2014/main" id="{EC61F4D9-34AE-4758-A6C9-BEEAF77D4A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050525" y="1351018"/>
                    <a:ext cx="3398931" cy="2448519"/>
                  </a:xfrm>
                  <a:prstGeom prst="rect">
                    <a:avLst/>
                  </a:prstGeom>
                </p:spPr>
              </p:pic>
              <p:pic>
                <p:nvPicPr>
                  <p:cNvPr id="7" name="그림 6">
                    <a:extLst>
                      <a:ext uri="{FF2B5EF4-FFF2-40B4-BE49-F238E27FC236}">
                        <a16:creationId xmlns:a16="http://schemas.microsoft.com/office/drawing/2014/main" id="{B621A9C8-2230-45AF-9098-9EE0B78E64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4149152" y="1281344"/>
                    <a:ext cx="3385806" cy="248144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ED9ED81-9B0D-4899-B6CF-A22F379FC4DF}"/>
                    </a:ext>
                  </a:extLst>
                </p:cNvPr>
                <p:cNvSpPr txBox="1"/>
                <p:nvPr/>
              </p:nvSpPr>
              <p:spPr>
                <a:xfrm>
                  <a:off x="945735" y="3131181"/>
                  <a:ext cx="328592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pc="-150" dirty="0"/>
                    <a:t>Train Loss</a:t>
                  </a:r>
                  <a:endParaRPr lang="ko-KR" altLang="en-US" spc="-150" dirty="0"/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7C09BBA-5CAB-4D58-8315-F9883D76B845}"/>
                    </a:ext>
                  </a:extLst>
                </p:cNvPr>
                <p:cNvSpPr txBox="1"/>
                <p:nvPr/>
              </p:nvSpPr>
              <p:spPr>
                <a:xfrm>
                  <a:off x="4231657" y="3131181"/>
                  <a:ext cx="4086418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pc="-150" dirty="0"/>
                    <a:t>Test Loss</a:t>
                  </a:r>
                  <a:endParaRPr lang="ko-KR" altLang="en-US" spc="-150" dirty="0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87FA99B-A110-4C9B-8BB4-FE59490B70A0}"/>
                    </a:ext>
                  </a:extLst>
                </p:cNvPr>
                <p:cNvSpPr txBox="1"/>
                <p:nvPr/>
              </p:nvSpPr>
              <p:spPr>
                <a:xfrm>
                  <a:off x="8126176" y="3131181"/>
                  <a:ext cx="4086418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pc="-150" dirty="0"/>
                    <a:t>Test Loss – Train loss (Gap)</a:t>
                  </a:r>
                </a:p>
              </p:txBody>
            </p:sp>
          </p:grp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68BB9726-ABE1-4ADF-B985-B446E7B746B8}"/>
                  </a:ext>
                </a:extLst>
              </p:cNvPr>
              <p:cNvSpPr/>
              <p:nvPr/>
            </p:nvSpPr>
            <p:spPr>
              <a:xfrm>
                <a:off x="462697" y="1251112"/>
                <a:ext cx="476299" cy="3526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89BDE17-F05D-4BF9-8BC9-324DD12DCCE4}"/>
                </a:ext>
              </a:extLst>
            </p:cNvPr>
            <p:cNvCxnSpPr>
              <a:cxnSpLocks/>
            </p:cNvCxnSpPr>
            <p:nvPr/>
          </p:nvCxnSpPr>
          <p:spPr>
            <a:xfrm>
              <a:off x="1906632" y="1357496"/>
              <a:ext cx="0" cy="1619168"/>
            </a:xfrm>
            <a:prstGeom prst="line">
              <a:avLst/>
            </a:prstGeom>
            <a:ln w="38100">
              <a:solidFill>
                <a:srgbClr val="00B050">
                  <a:alpha val="7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C794B310-84A2-44A0-9FBA-24F0F44F5DE9}"/>
                </a:ext>
              </a:extLst>
            </p:cNvPr>
            <p:cNvCxnSpPr/>
            <p:nvPr/>
          </p:nvCxnSpPr>
          <p:spPr>
            <a:xfrm>
              <a:off x="5395617" y="1344523"/>
              <a:ext cx="0" cy="1716445"/>
            </a:xfrm>
            <a:prstGeom prst="line">
              <a:avLst/>
            </a:prstGeom>
            <a:ln w="38100">
              <a:solidFill>
                <a:srgbClr val="00B050">
                  <a:alpha val="7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AC61559-3EE1-4B43-9F3A-0D464FA3AFED}"/>
                </a:ext>
              </a:extLst>
            </p:cNvPr>
            <p:cNvCxnSpPr/>
            <p:nvPr/>
          </p:nvCxnSpPr>
          <p:spPr>
            <a:xfrm>
              <a:off x="9088887" y="1419102"/>
              <a:ext cx="0" cy="1716445"/>
            </a:xfrm>
            <a:prstGeom prst="line">
              <a:avLst/>
            </a:prstGeom>
            <a:ln w="38100">
              <a:solidFill>
                <a:srgbClr val="00B050">
                  <a:alpha val="7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test-step-000020000-audio001">
            <a:hlinkClick r:id="" action="ppaction://media"/>
            <a:extLst>
              <a:ext uri="{FF2B5EF4-FFF2-40B4-BE49-F238E27FC236}">
                <a16:creationId xmlns:a16="http://schemas.microsoft.com/office/drawing/2014/main" id="{0ABD1DC0-DEF6-4AFF-8DF3-E01B4397D5E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008450" y="3680636"/>
            <a:ext cx="487363" cy="487363"/>
          </a:xfrm>
          <a:prstGeom prst="rect">
            <a:avLst/>
          </a:prstGeom>
        </p:spPr>
      </p:pic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C64941F9-5BCD-492C-A9D3-708D217CBFEA}"/>
              </a:ext>
            </a:extLst>
          </p:cNvPr>
          <p:cNvSpPr/>
          <p:nvPr/>
        </p:nvSpPr>
        <p:spPr>
          <a:xfrm>
            <a:off x="919540" y="3936064"/>
            <a:ext cx="2715267" cy="2263859"/>
          </a:xfrm>
          <a:custGeom>
            <a:avLst/>
            <a:gdLst>
              <a:gd name="connsiteX0" fmla="*/ 0 w 2490960"/>
              <a:gd name="connsiteY0" fmla="*/ 2133707 h 2263859"/>
              <a:gd name="connsiteX1" fmla="*/ 375139 w 2490960"/>
              <a:gd name="connsiteY1" fmla="*/ 107 h 2263859"/>
              <a:gd name="connsiteX2" fmla="*/ 1242647 w 2490960"/>
              <a:gd name="connsiteY2" fmla="*/ 2039923 h 2263859"/>
              <a:gd name="connsiteX3" fmla="*/ 2121877 w 2490960"/>
              <a:gd name="connsiteY3" fmla="*/ 2215769 h 2263859"/>
              <a:gd name="connsiteX4" fmla="*/ 2485293 w 2490960"/>
              <a:gd name="connsiteY4" fmla="*/ 2262661 h 2263859"/>
              <a:gd name="connsiteX5" fmla="*/ 2309447 w 2490960"/>
              <a:gd name="connsiteY5" fmla="*/ 2180600 h 226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90960" h="2263859">
                <a:moveTo>
                  <a:pt x="0" y="2133707"/>
                </a:moveTo>
                <a:cubicBezTo>
                  <a:pt x="84015" y="1074722"/>
                  <a:pt x="168031" y="15738"/>
                  <a:pt x="375139" y="107"/>
                </a:cubicBezTo>
                <a:cubicBezTo>
                  <a:pt x="582247" y="-15524"/>
                  <a:pt x="951524" y="1670646"/>
                  <a:pt x="1242647" y="2039923"/>
                </a:cubicBezTo>
                <a:cubicBezTo>
                  <a:pt x="1533770" y="2409200"/>
                  <a:pt x="1914769" y="2178646"/>
                  <a:pt x="2121877" y="2215769"/>
                </a:cubicBezTo>
                <a:cubicBezTo>
                  <a:pt x="2328985" y="2252892"/>
                  <a:pt x="2454031" y="2268522"/>
                  <a:pt x="2485293" y="2262661"/>
                </a:cubicBezTo>
                <a:cubicBezTo>
                  <a:pt x="2516555" y="2256800"/>
                  <a:pt x="2413001" y="2218700"/>
                  <a:pt x="2309447" y="2180600"/>
                </a:cubicBezTo>
              </a:path>
            </a:pathLst>
          </a:custGeom>
          <a:noFill/>
          <a:ln w="66675">
            <a:solidFill>
              <a:srgbClr val="C00000">
                <a:alpha val="8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36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2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700EA73A-6BEC-438F-A43F-015329857F28}"/>
              </a:ext>
            </a:extLst>
          </p:cNvPr>
          <p:cNvSpPr txBox="1"/>
          <p:nvPr/>
        </p:nvSpPr>
        <p:spPr>
          <a:xfrm>
            <a:off x="9499685" y="356190"/>
            <a:ext cx="212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/>
              <a:t>원본 목소리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00FD79F-4281-4CBB-BB39-A5CF5AF777D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76" y="3439484"/>
            <a:ext cx="11355427" cy="333983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5FC2AF5-DB7B-43E4-8082-C622D370F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C9743-FB40-484F-B9A9-6A654DA1DCBD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815431-B20B-4E94-A00C-CCCE67E494C9}"/>
              </a:ext>
            </a:extLst>
          </p:cNvPr>
          <p:cNvSpPr txBox="1"/>
          <p:nvPr/>
        </p:nvSpPr>
        <p:spPr>
          <a:xfrm>
            <a:off x="723015" y="414670"/>
            <a:ext cx="429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결과 </a:t>
            </a:r>
            <a:r>
              <a:rPr lang="en-US" altLang="ko-KR" sz="2000" spc="-150" dirty="0">
                <a:solidFill>
                  <a:schemeClr val="accent6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64500step(</a:t>
            </a:r>
            <a:r>
              <a:rPr lang="ko-KR" altLang="en-US" sz="2000" spc="-150" dirty="0">
                <a:solidFill>
                  <a:schemeClr val="accent6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최종모형</a:t>
            </a:r>
            <a:r>
              <a:rPr lang="en-US" altLang="ko-KR" sz="2000" spc="-150" dirty="0">
                <a:solidFill>
                  <a:schemeClr val="accent6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800" spc="-150" dirty="0">
              <a:solidFill>
                <a:schemeClr val="accent6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F2D52BC-6BC3-4C6F-8D4A-25399AF532F6}"/>
              </a:ext>
            </a:extLst>
          </p:cNvPr>
          <p:cNvGrpSpPr/>
          <p:nvPr/>
        </p:nvGrpSpPr>
        <p:grpSpPr>
          <a:xfrm>
            <a:off x="443241" y="937890"/>
            <a:ext cx="11052573" cy="2404375"/>
            <a:chOff x="443241" y="937891"/>
            <a:chExt cx="11052573" cy="2404375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D38FF32-74FB-46AC-A04C-CFFDF7366B1F}"/>
                </a:ext>
              </a:extLst>
            </p:cNvPr>
            <p:cNvGrpSpPr/>
            <p:nvPr/>
          </p:nvGrpSpPr>
          <p:grpSpPr>
            <a:xfrm>
              <a:off x="443241" y="937891"/>
              <a:ext cx="11052573" cy="2404375"/>
              <a:chOff x="462697" y="1193874"/>
              <a:chExt cx="11052573" cy="2404375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FDCFE5DE-5D97-45BF-84AF-08C0590821B3}"/>
                  </a:ext>
                </a:extLst>
              </p:cNvPr>
              <p:cNvGrpSpPr/>
              <p:nvPr/>
            </p:nvGrpSpPr>
            <p:grpSpPr>
              <a:xfrm>
                <a:off x="462697" y="1193874"/>
                <a:ext cx="11052573" cy="2404375"/>
                <a:chOff x="513615" y="3071233"/>
                <a:chExt cx="11698979" cy="2518193"/>
              </a:xfrm>
            </p:grpSpPr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BA4E3622-B9B6-44C8-985F-738AD6FA96BF}"/>
                    </a:ext>
                  </a:extLst>
                </p:cNvPr>
                <p:cNvGrpSpPr/>
                <p:nvPr/>
              </p:nvGrpSpPr>
              <p:grpSpPr>
                <a:xfrm>
                  <a:off x="513615" y="3071233"/>
                  <a:ext cx="10935841" cy="2518193"/>
                  <a:chOff x="513615" y="1281344"/>
                  <a:chExt cx="10935841" cy="2518193"/>
                </a:xfrm>
              </p:grpSpPr>
              <p:pic>
                <p:nvPicPr>
                  <p:cNvPr id="4" name="그림 3">
                    <a:extLst>
                      <a:ext uri="{FF2B5EF4-FFF2-40B4-BE49-F238E27FC236}">
                        <a16:creationId xmlns:a16="http://schemas.microsoft.com/office/drawing/2014/main" id="{D24CB01C-2082-440B-885D-3C8469D31E7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13615" y="1281620"/>
                    <a:ext cx="3285922" cy="2406591"/>
                  </a:xfrm>
                  <a:prstGeom prst="rect">
                    <a:avLst/>
                  </a:prstGeom>
                </p:spPr>
              </p:pic>
              <p:pic>
                <p:nvPicPr>
                  <p:cNvPr id="5" name="그림 4">
                    <a:extLst>
                      <a:ext uri="{FF2B5EF4-FFF2-40B4-BE49-F238E27FC236}">
                        <a16:creationId xmlns:a16="http://schemas.microsoft.com/office/drawing/2014/main" id="{EC61F4D9-34AE-4758-A6C9-BEEAF77D4A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8050525" y="1351018"/>
                    <a:ext cx="3398931" cy="2448519"/>
                  </a:xfrm>
                  <a:prstGeom prst="rect">
                    <a:avLst/>
                  </a:prstGeom>
                </p:spPr>
              </p:pic>
              <p:pic>
                <p:nvPicPr>
                  <p:cNvPr id="7" name="그림 6">
                    <a:extLst>
                      <a:ext uri="{FF2B5EF4-FFF2-40B4-BE49-F238E27FC236}">
                        <a16:creationId xmlns:a16="http://schemas.microsoft.com/office/drawing/2014/main" id="{B621A9C8-2230-45AF-9098-9EE0B78E64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149152" y="1281344"/>
                    <a:ext cx="3385806" cy="248144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ED9ED81-9B0D-4899-B6CF-A22F379FC4DF}"/>
                    </a:ext>
                  </a:extLst>
                </p:cNvPr>
                <p:cNvSpPr txBox="1"/>
                <p:nvPr/>
              </p:nvSpPr>
              <p:spPr>
                <a:xfrm>
                  <a:off x="945735" y="3131181"/>
                  <a:ext cx="328592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pc="-150" dirty="0"/>
                    <a:t>Train Loss</a:t>
                  </a:r>
                  <a:endParaRPr lang="ko-KR" altLang="en-US" spc="-150" dirty="0"/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7C09BBA-5CAB-4D58-8315-F9883D76B845}"/>
                    </a:ext>
                  </a:extLst>
                </p:cNvPr>
                <p:cNvSpPr txBox="1"/>
                <p:nvPr/>
              </p:nvSpPr>
              <p:spPr>
                <a:xfrm>
                  <a:off x="4231657" y="3131181"/>
                  <a:ext cx="4086418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pc="-150" dirty="0"/>
                    <a:t>Test Loss</a:t>
                  </a:r>
                  <a:endParaRPr lang="ko-KR" altLang="en-US" spc="-150" dirty="0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87FA99B-A110-4C9B-8BB4-FE59490B70A0}"/>
                    </a:ext>
                  </a:extLst>
                </p:cNvPr>
                <p:cNvSpPr txBox="1"/>
                <p:nvPr/>
              </p:nvSpPr>
              <p:spPr>
                <a:xfrm>
                  <a:off x="8126176" y="3131181"/>
                  <a:ext cx="4086418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pc="-150" dirty="0"/>
                    <a:t>Test Loss – Train loss (Gap)</a:t>
                  </a:r>
                </a:p>
              </p:txBody>
            </p:sp>
          </p:grp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68BB9726-ABE1-4ADF-B985-B446E7B746B8}"/>
                  </a:ext>
                </a:extLst>
              </p:cNvPr>
              <p:cNvSpPr/>
              <p:nvPr/>
            </p:nvSpPr>
            <p:spPr>
              <a:xfrm>
                <a:off x="462697" y="1251112"/>
                <a:ext cx="476299" cy="3526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89BDE17-F05D-4BF9-8BC9-324DD12DCCE4}"/>
                </a:ext>
              </a:extLst>
            </p:cNvPr>
            <p:cNvCxnSpPr>
              <a:cxnSpLocks/>
            </p:cNvCxnSpPr>
            <p:nvPr/>
          </p:nvCxnSpPr>
          <p:spPr>
            <a:xfrm>
              <a:off x="3336848" y="1360741"/>
              <a:ext cx="0" cy="1619168"/>
            </a:xfrm>
            <a:prstGeom prst="line">
              <a:avLst/>
            </a:prstGeom>
            <a:ln w="38100">
              <a:solidFill>
                <a:srgbClr val="00B050">
                  <a:alpha val="7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C794B310-84A2-44A0-9FBA-24F0F44F5DE9}"/>
                </a:ext>
              </a:extLst>
            </p:cNvPr>
            <p:cNvCxnSpPr/>
            <p:nvPr/>
          </p:nvCxnSpPr>
          <p:spPr>
            <a:xfrm>
              <a:off x="6884448" y="1347768"/>
              <a:ext cx="0" cy="1716445"/>
            </a:xfrm>
            <a:prstGeom prst="line">
              <a:avLst/>
            </a:prstGeom>
            <a:ln w="38100">
              <a:solidFill>
                <a:srgbClr val="00B050">
                  <a:alpha val="7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AC61559-3EE1-4B43-9F3A-0D464FA3AFED}"/>
                </a:ext>
              </a:extLst>
            </p:cNvPr>
            <p:cNvCxnSpPr/>
            <p:nvPr/>
          </p:nvCxnSpPr>
          <p:spPr>
            <a:xfrm>
              <a:off x="10577718" y="1422347"/>
              <a:ext cx="0" cy="1716445"/>
            </a:xfrm>
            <a:prstGeom prst="line">
              <a:avLst/>
            </a:prstGeom>
            <a:ln w="38100">
              <a:solidFill>
                <a:srgbClr val="00B050">
                  <a:alpha val="7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NB11903366.0011">
            <a:hlinkClick r:id="" action="ppaction://media"/>
            <a:extLst>
              <a:ext uri="{FF2B5EF4-FFF2-40B4-BE49-F238E27FC236}">
                <a16:creationId xmlns:a16="http://schemas.microsoft.com/office/drawing/2014/main" id="{79B7A674-0402-46A0-950C-54477F8C1B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008451" y="288211"/>
            <a:ext cx="487363" cy="5052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" name="test-step-000064000-audio000">
            <a:hlinkClick r:id="" action="ppaction://media"/>
            <a:extLst>
              <a:ext uri="{FF2B5EF4-FFF2-40B4-BE49-F238E27FC236}">
                <a16:creationId xmlns:a16="http://schemas.microsoft.com/office/drawing/2014/main" id="{BD75481C-F1A1-4CF4-89DD-81FB5A912C3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996728" y="3692382"/>
            <a:ext cx="487363" cy="487363"/>
          </a:xfrm>
          <a:prstGeom prst="rect">
            <a:avLst/>
          </a:prstGeom>
        </p:spPr>
      </p:pic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363F31B0-9E3C-4607-9BC1-AF6DE3D0646A}"/>
              </a:ext>
            </a:extLst>
          </p:cNvPr>
          <p:cNvSpPr/>
          <p:nvPr/>
        </p:nvSpPr>
        <p:spPr>
          <a:xfrm>
            <a:off x="904875" y="3819497"/>
            <a:ext cx="3648075" cy="2408679"/>
          </a:xfrm>
          <a:custGeom>
            <a:avLst/>
            <a:gdLst>
              <a:gd name="connsiteX0" fmla="*/ 0 w 3648075"/>
              <a:gd name="connsiteY0" fmla="*/ 2114578 h 2408679"/>
              <a:gd name="connsiteX1" fmla="*/ 381000 w 3648075"/>
              <a:gd name="connsiteY1" fmla="*/ 28 h 2408679"/>
              <a:gd name="connsiteX2" fmla="*/ 1457325 w 3648075"/>
              <a:gd name="connsiteY2" fmla="*/ 2152678 h 2408679"/>
              <a:gd name="connsiteX3" fmla="*/ 3648075 w 3648075"/>
              <a:gd name="connsiteY3" fmla="*/ 2286028 h 2408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8075" h="2408679">
                <a:moveTo>
                  <a:pt x="0" y="2114578"/>
                </a:moveTo>
                <a:cubicBezTo>
                  <a:pt x="69056" y="1054128"/>
                  <a:pt x="138113" y="-6322"/>
                  <a:pt x="381000" y="28"/>
                </a:cubicBezTo>
                <a:cubicBezTo>
                  <a:pt x="623887" y="6378"/>
                  <a:pt x="912813" y="1771678"/>
                  <a:pt x="1457325" y="2152678"/>
                </a:cubicBezTo>
                <a:cubicBezTo>
                  <a:pt x="2001837" y="2533678"/>
                  <a:pt x="2824956" y="2409853"/>
                  <a:pt x="3648075" y="2286028"/>
                </a:cubicBezTo>
              </a:path>
            </a:pathLst>
          </a:custGeom>
          <a:noFill/>
          <a:ln w="60325">
            <a:solidFill>
              <a:srgbClr val="FF0000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541523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5FC2AF5-DB7B-43E4-8082-C622D370F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C9743-FB40-484F-B9A9-6A654DA1DCBD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815431-B20B-4E94-A00C-CCCE67E494C9}"/>
              </a:ext>
            </a:extLst>
          </p:cNvPr>
          <p:cNvSpPr txBox="1"/>
          <p:nvPr/>
        </p:nvSpPr>
        <p:spPr>
          <a:xfrm>
            <a:off x="723015" y="414670"/>
            <a:ext cx="429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CF1ABB-73E2-4610-83A5-5DA763A5E19A}"/>
              </a:ext>
            </a:extLst>
          </p:cNvPr>
          <p:cNvSpPr txBox="1"/>
          <p:nvPr/>
        </p:nvSpPr>
        <p:spPr>
          <a:xfrm>
            <a:off x="513614" y="1214425"/>
            <a:ext cx="695398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pc="-150" dirty="0"/>
              <a:t>음성합성의 꽃은 </a:t>
            </a:r>
            <a:r>
              <a:rPr lang="en-US" altLang="ko-KR" spc="-150" dirty="0"/>
              <a:t>Train</a:t>
            </a:r>
            <a:r>
              <a:rPr lang="ko-KR" altLang="en-US" spc="-150" dirty="0"/>
              <a:t>데이터에 없었던 말들을 직접 구현해 보는 것</a:t>
            </a:r>
            <a:r>
              <a:rPr lang="en-US" altLang="ko-KR" spc="-150" dirty="0"/>
              <a:t>!</a:t>
            </a:r>
            <a:endParaRPr lang="ko-KR" altLang="en-US" spc="-15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3E5F25F-1668-4A54-85DB-2ABCD6DB223C}"/>
              </a:ext>
            </a:extLst>
          </p:cNvPr>
          <p:cNvGrpSpPr/>
          <p:nvPr/>
        </p:nvGrpSpPr>
        <p:grpSpPr>
          <a:xfrm>
            <a:off x="633046" y="2101696"/>
            <a:ext cx="2074985" cy="487363"/>
            <a:chOff x="633046" y="2101696"/>
            <a:chExt cx="2074985" cy="48736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AD4E5D-EC68-4FBC-8D7A-3AB6927E3EFA}"/>
                </a:ext>
              </a:extLst>
            </p:cNvPr>
            <p:cNvSpPr txBox="1"/>
            <p:nvPr/>
          </p:nvSpPr>
          <p:spPr>
            <a:xfrm>
              <a:off x="633046" y="2145323"/>
              <a:ext cx="20749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/>
                <a:t>정혜윤</a:t>
              </a:r>
            </a:p>
          </p:txBody>
        </p:sp>
        <p:pic>
          <p:nvPicPr>
            <p:cNvPr id="7" name="정혜윤">
              <a:hlinkClick r:id="" action="ppaction://media"/>
              <a:extLst>
                <a:ext uri="{FF2B5EF4-FFF2-40B4-BE49-F238E27FC236}">
                  <a16:creationId xmlns:a16="http://schemas.microsoft.com/office/drawing/2014/main" id="{53D52E9C-1184-4CE2-9C5A-A8CFD86E7BD3}"/>
                </a:ext>
              </a:extLst>
            </p:cNvPr>
            <p:cNvPicPr>
              <a:picLocks noChangeAspect="1"/>
            </p:cNvPicPr>
            <p:nvPr>
              <a:audi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>
              <a:off x="1799491" y="2101696"/>
              <a:ext cx="487363" cy="487363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720C7C-BADC-45BB-90E6-C8DCC6E2CE43}"/>
              </a:ext>
            </a:extLst>
          </p:cNvPr>
          <p:cNvGrpSpPr/>
          <p:nvPr/>
        </p:nvGrpSpPr>
        <p:grpSpPr>
          <a:xfrm>
            <a:off x="633044" y="3185318"/>
            <a:ext cx="2820256" cy="487363"/>
            <a:chOff x="633045" y="3762333"/>
            <a:chExt cx="2820256" cy="48736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4948F7-A35C-4268-A532-17AB39658A09}"/>
                </a:ext>
              </a:extLst>
            </p:cNvPr>
            <p:cNvSpPr txBox="1"/>
            <p:nvPr/>
          </p:nvSpPr>
          <p:spPr>
            <a:xfrm>
              <a:off x="633045" y="3805960"/>
              <a:ext cx="23328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/>
                <a:t>이은경 교수님 최고</a:t>
              </a:r>
            </a:p>
          </p:txBody>
        </p:sp>
        <p:pic>
          <p:nvPicPr>
            <p:cNvPr id="9" name="이은경 교수님 최고">
              <a:hlinkClick r:id="" action="ppaction://media"/>
              <a:extLst>
                <a:ext uri="{FF2B5EF4-FFF2-40B4-BE49-F238E27FC236}">
                  <a16:creationId xmlns:a16="http://schemas.microsoft.com/office/drawing/2014/main" id="{87EFA0E0-A853-453A-A2EB-A75160482BE3}"/>
                </a:ext>
              </a:extLst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>
              <a:off x="2965938" y="3762333"/>
              <a:ext cx="487363" cy="487363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2E99087-5BC4-418F-BBC6-6522B1BEBB21}"/>
              </a:ext>
            </a:extLst>
          </p:cNvPr>
          <p:cNvSpPr txBox="1"/>
          <p:nvPr/>
        </p:nvSpPr>
        <p:spPr>
          <a:xfrm>
            <a:off x="513614" y="4268941"/>
            <a:ext cx="1098672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pc="-150" dirty="0"/>
              <a:t>자세히 들으면 앞부분만 유사한 정도에</a:t>
            </a:r>
            <a:r>
              <a:rPr lang="en-US" altLang="ko-KR" spc="-150" dirty="0"/>
              <a:t> </a:t>
            </a:r>
            <a:r>
              <a:rPr lang="ko-KR" altLang="en-US" spc="-150" dirty="0"/>
              <a:t>잠꼬대와 같은 말투이지만 </a:t>
            </a:r>
            <a:r>
              <a:rPr lang="ko-KR" altLang="en-US" b="1" spc="-150" dirty="0">
                <a:solidFill>
                  <a:srgbClr val="C00000"/>
                </a:solidFill>
              </a:rPr>
              <a:t>손석희 앵커의 목소리가 확실하다</a:t>
            </a:r>
            <a:r>
              <a:rPr lang="en-US" altLang="ko-KR" b="1" spc="-150" dirty="0">
                <a:solidFill>
                  <a:srgbClr val="C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0269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5FC2AF5-DB7B-43E4-8082-C622D370F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C9743-FB40-484F-B9A9-6A654DA1DCBD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815431-B20B-4E94-A00C-CCCE67E494C9}"/>
              </a:ext>
            </a:extLst>
          </p:cNvPr>
          <p:cNvSpPr txBox="1"/>
          <p:nvPr/>
        </p:nvSpPr>
        <p:spPr>
          <a:xfrm>
            <a:off x="723015" y="414670"/>
            <a:ext cx="429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결과 분석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DA59B7-3A92-4C37-AB2B-FB357D2BDF02}"/>
              </a:ext>
            </a:extLst>
          </p:cNvPr>
          <p:cNvSpPr txBox="1"/>
          <p:nvPr/>
        </p:nvSpPr>
        <p:spPr>
          <a:xfrm>
            <a:off x="478444" y="1214425"/>
            <a:ext cx="10412294" cy="4436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pc="-150" dirty="0"/>
              <a:t>데이터에 노이즈가 많다</a:t>
            </a:r>
            <a:r>
              <a:rPr lang="en-US" altLang="ko-KR" spc="-150" dirty="0"/>
              <a:t>. (</a:t>
            </a:r>
            <a:r>
              <a:rPr lang="ko-KR" altLang="en-US" spc="-150" dirty="0"/>
              <a:t>노래</a:t>
            </a:r>
            <a:r>
              <a:rPr lang="en-US" altLang="ko-KR" spc="-150" dirty="0"/>
              <a:t>, </a:t>
            </a:r>
            <a:r>
              <a:rPr lang="ko-KR" altLang="en-US" spc="-150" dirty="0"/>
              <a:t>영상을 틀면서 말하는 경우가 많음</a:t>
            </a:r>
            <a:r>
              <a:rPr lang="en-US" altLang="ko-KR" spc="-150" dirty="0"/>
              <a:t>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pc="-150" dirty="0"/>
              <a:t>데이터 부족</a:t>
            </a:r>
            <a:r>
              <a:rPr lang="en-US" altLang="ko-KR" spc="-150" dirty="0"/>
              <a:t>. (4</a:t>
            </a:r>
            <a:r>
              <a:rPr lang="ko-KR" altLang="en-US" spc="-150" dirty="0"/>
              <a:t>시간</a:t>
            </a:r>
            <a:r>
              <a:rPr lang="en-US" altLang="ko-KR" sz="1600" spc="-150" dirty="0"/>
              <a:t>) </a:t>
            </a:r>
            <a:r>
              <a:rPr lang="en-US" altLang="ko-KR" sz="1600" spc="-150" dirty="0" err="1"/>
              <a:t>Tacotron</a:t>
            </a:r>
            <a:r>
              <a:rPr lang="ko-KR" altLang="en-US" sz="1600" spc="-150" dirty="0"/>
              <a:t>논문에서는 완전한 데이터 </a:t>
            </a:r>
            <a:r>
              <a:rPr lang="en-US" altLang="ko-KR" sz="1600" spc="-150" dirty="0"/>
              <a:t>20</a:t>
            </a:r>
            <a:r>
              <a:rPr lang="ko-KR" altLang="en-US" sz="1600" spc="-150" dirty="0"/>
              <a:t>시간을 학습시킴</a:t>
            </a:r>
            <a:r>
              <a:rPr lang="en-US" altLang="ko-KR" sz="1600" spc="-150" dirty="0"/>
              <a:t>.(</a:t>
            </a:r>
            <a:r>
              <a:rPr lang="ko-KR" altLang="en-US" sz="1600" spc="-150" dirty="0"/>
              <a:t>영어라서 </a:t>
            </a:r>
            <a:r>
              <a:rPr lang="en-US" altLang="ko-KR" sz="1600" spc="-150" dirty="0"/>
              <a:t>text embedding</a:t>
            </a:r>
            <a:r>
              <a:rPr lang="ko-KR" altLang="en-US" sz="1600" spc="-150" dirty="0"/>
              <a:t>도 적음</a:t>
            </a:r>
            <a:r>
              <a:rPr lang="en-US" altLang="ko-KR" sz="1600" spc="-150" dirty="0"/>
              <a:t>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pc="-150" dirty="0"/>
              <a:t>문장이 깔끔하게 끊기지가 않는다</a:t>
            </a:r>
            <a:r>
              <a:rPr lang="en-US" altLang="ko-KR" spc="-150" dirty="0"/>
              <a:t>.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ko-KR" spc="-15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pc="-150" dirty="0"/>
              <a:t>그런데 구글 </a:t>
            </a:r>
            <a:r>
              <a:rPr lang="en-US" altLang="ko-KR" spc="-150" dirty="0"/>
              <a:t>Speech to text API</a:t>
            </a:r>
            <a:r>
              <a:rPr lang="ko-KR" altLang="en-US" spc="-150" dirty="0"/>
              <a:t>는 음성이 완전하지 않아도 찰떡같이 알아듣는다</a:t>
            </a:r>
            <a:r>
              <a:rPr lang="en-US" altLang="ko-KR" spc="-150" dirty="0"/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è"/>
            </a:pPr>
            <a:r>
              <a:rPr lang="ko-KR" altLang="en-US" spc="-150" dirty="0">
                <a:sym typeface="Wingdings" panose="05000000000000000000" pitchFamily="2" charset="2"/>
              </a:rPr>
              <a:t>이러한 경우 </a:t>
            </a:r>
            <a:r>
              <a:rPr lang="en-US" altLang="ko-KR" spc="-150" dirty="0">
                <a:sym typeface="Wingdings" panose="05000000000000000000" pitchFamily="2" charset="2"/>
              </a:rPr>
              <a:t>Attention</a:t>
            </a:r>
            <a:r>
              <a:rPr lang="ko-KR" altLang="en-US" spc="-150" dirty="0">
                <a:sym typeface="Wingdings" panose="05000000000000000000" pitchFamily="2" charset="2"/>
              </a:rPr>
              <a:t>이 학습이 제대로 안된다</a:t>
            </a:r>
            <a:r>
              <a:rPr lang="en-US" altLang="ko-KR" spc="-150" dirty="0">
                <a:sym typeface="Wingdings" panose="05000000000000000000" pitchFamily="2" charset="2"/>
              </a:rPr>
              <a:t>. Text</a:t>
            </a:r>
            <a:r>
              <a:rPr lang="ko-KR" altLang="en-US" spc="-150" dirty="0">
                <a:sym typeface="Wingdings" panose="05000000000000000000" pitchFamily="2" charset="2"/>
              </a:rPr>
              <a:t>대로 끝까지 얘기해봐야 실제 음성이랑 차이가 생기니까 앞부분에만 초점을 맞춰서 이야기하게 된다</a:t>
            </a:r>
            <a:r>
              <a:rPr lang="en-US" altLang="ko-KR" spc="-150" dirty="0">
                <a:sym typeface="Wingdings" panose="05000000000000000000" pitchFamily="2" charset="2"/>
              </a:rPr>
              <a:t>. </a:t>
            </a:r>
            <a:endParaRPr lang="en-US" altLang="ko-KR" spc="-15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ko-KR" altLang="en-US" spc="-15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64A9860-330B-49D1-A8A3-92967434BB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440" r="38301" b="15886"/>
          <a:stretch/>
        </p:blipFill>
        <p:spPr>
          <a:xfrm>
            <a:off x="427859" y="3098280"/>
            <a:ext cx="11336282" cy="365124"/>
          </a:xfrm>
          <a:prstGeom prst="rect">
            <a:avLst/>
          </a:prstGeom>
        </p:spPr>
      </p:pic>
      <p:pic>
        <p:nvPicPr>
          <p:cNvPr id="16" name="NB10584578.0004">
            <a:hlinkClick r:id="" action="ppaction://media"/>
            <a:extLst>
              <a:ext uri="{FF2B5EF4-FFF2-40B4-BE49-F238E27FC236}">
                <a16:creationId xmlns:a16="http://schemas.microsoft.com/office/drawing/2014/main" id="{A5262FBB-B083-4DBA-87F4-46D11C26F9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36792" y="2472649"/>
            <a:ext cx="487363" cy="4873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CE13CD-B824-401B-89C6-3FD1EC763EB8}"/>
              </a:ext>
            </a:extLst>
          </p:cNvPr>
          <p:cNvSpPr txBox="1"/>
          <p:nvPr/>
        </p:nvSpPr>
        <p:spPr>
          <a:xfrm>
            <a:off x="864561" y="5359167"/>
            <a:ext cx="4590708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pc="-150" dirty="0"/>
              <a:t>해결책</a:t>
            </a:r>
            <a:endParaRPr lang="en-US" altLang="ko-KR" spc="-150" dirty="0"/>
          </a:p>
          <a:p>
            <a:pPr marL="342900" indent="-342900">
              <a:buAutoNum type="arabicPeriod"/>
            </a:pPr>
            <a:r>
              <a:rPr lang="ko-KR" altLang="en-US" spc="-150" dirty="0"/>
              <a:t>일일이 다 들어보고 수작업을 해준다</a:t>
            </a:r>
            <a:r>
              <a:rPr lang="en-US" altLang="ko-KR" spc="-150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spc="-150" dirty="0"/>
              <a:t>Deepvoice2</a:t>
            </a:r>
            <a:r>
              <a:rPr lang="ko-KR" altLang="en-US" spc="-150" dirty="0"/>
              <a:t>모델을 사용한다</a:t>
            </a:r>
            <a:r>
              <a:rPr lang="en-US" altLang="ko-KR" spc="-150" dirty="0"/>
              <a:t>.</a:t>
            </a:r>
            <a:endParaRPr lang="ko-KR" altLang="en-US" spc="-150" dirty="0"/>
          </a:p>
        </p:txBody>
      </p:sp>
    </p:spTree>
    <p:extLst>
      <p:ext uri="{BB962C8B-B14F-4D97-AF65-F5344CB8AC3E}">
        <p14:creationId xmlns:p14="http://schemas.microsoft.com/office/powerpoint/2010/main" val="170762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par>
              <p:cTn id="8"/>
            </p:par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17B66A-C991-43B3-9680-AF3CB4397E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C9743-FB40-484F-B9A9-6A654DA1DCBD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1F3356-B995-48F1-B942-18EFBE5AEB3F}"/>
              </a:ext>
            </a:extLst>
          </p:cNvPr>
          <p:cNvSpPr txBox="1"/>
          <p:nvPr/>
        </p:nvSpPr>
        <p:spPr>
          <a:xfrm>
            <a:off x="723015" y="414670"/>
            <a:ext cx="429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성공하지 못한 해결책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B9DE82-9B7A-4F31-B9F6-91895AFB6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15" y="1252016"/>
            <a:ext cx="2581275" cy="7715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CC29A7E-B14B-4FE8-9C86-399B67F0B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15" y="2316592"/>
            <a:ext cx="8001000" cy="1000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8585A7-8F94-41F8-AC7B-307658CE69DF}"/>
              </a:ext>
            </a:extLst>
          </p:cNvPr>
          <p:cNvSpPr txBox="1"/>
          <p:nvPr/>
        </p:nvSpPr>
        <p:spPr>
          <a:xfrm>
            <a:off x="3304289" y="1460380"/>
            <a:ext cx="8482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/>
              <a:t>에서 </a:t>
            </a:r>
            <a:r>
              <a:rPr lang="en-US" altLang="ko-KR" spc="-150" dirty="0"/>
              <a:t>2017.08</a:t>
            </a:r>
            <a:r>
              <a:rPr lang="ko-KR" altLang="en-US" spc="-150" dirty="0"/>
              <a:t>에 공개한 </a:t>
            </a:r>
            <a:r>
              <a:rPr lang="en-US" altLang="ko-KR" sz="2400" b="1" spc="-150" dirty="0" err="1"/>
              <a:t>Tacotron</a:t>
            </a:r>
            <a:r>
              <a:rPr lang="ko-KR" altLang="en-US" spc="-150" dirty="0"/>
              <a:t>을 개량한 </a:t>
            </a:r>
            <a:r>
              <a:rPr lang="en-US" altLang="ko-KR" sz="2400" b="1" spc="-150" dirty="0"/>
              <a:t>Deepvoice2 </a:t>
            </a:r>
            <a:r>
              <a:rPr lang="ko-KR" altLang="en-US" spc="-150" dirty="0"/>
              <a:t>모형을 사용하고자 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2A911D-2C74-4420-93C7-FE8049B3CE67}"/>
              </a:ext>
            </a:extLst>
          </p:cNvPr>
          <p:cNvSpPr txBox="1"/>
          <p:nvPr/>
        </p:nvSpPr>
        <p:spPr>
          <a:xfrm>
            <a:off x="723015" y="3646336"/>
            <a:ext cx="9761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/>
              <a:t>해당 모형은</a:t>
            </a:r>
            <a:r>
              <a:rPr lang="en-US" altLang="ko-KR" spc="-150" dirty="0"/>
              <a:t> </a:t>
            </a:r>
            <a:r>
              <a:rPr lang="en-US" altLang="ko-KR" sz="2400" b="1" spc="-150" dirty="0" err="1">
                <a:solidFill>
                  <a:schemeClr val="accent2">
                    <a:lumMod val="50000"/>
                  </a:schemeClr>
                </a:solidFill>
              </a:rPr>
              <a:t>Speeker</a:t>
            </a:r>
            <a:r>
              <a:rPr lang="en-US" altLang="ko-KR" sz="2400" b="1" spc="-150" dirty="0">
                <a:solidFill>
                  <a:schemeClr val="accent2">
                    <a:lumMod val="50000"/>
                  </a:schemeClr>
                </a:solidFill>
              </a:rPr>
              <a:t> Embedding</a:t>
            </a:r>
            <a:r>
              <a:rPr lang="ko-KR" altLang="en-US" spc="-150" dirty="0"/>
              <a:t>을 사용하여 </a:t>
            </a:r>
            <a:r>
              <a:rPr lang="en-US" altLang="ko-KR" spc="-150" dirty="0"/>
              <a:t>N</a:t>
            </a:r>
            <a:r>
              <a:rPr lang="ko-KR" altLang="en-US" spc="-150" dirty="0"/>
              <a:t>명의 목소리를 하나의 모델로 나타낼 수 있다</a:t>
            </a:r>
            <a:r>
              <a:rPr lang="en-US" altLang="ko-KR" spc="-150" dirty="0"/>
              <a:t>.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ABDC378-7CCA-4154-BA50-B48E28486A7D}"/>
              </a:ext>
            </a:extLst>
          </p:cNvPr>
          <p:cNvGrpSpPr/>
          <p:nvPr/>
        </p:nvGrpSpPr>
        <p:grpSpPr>
          <a:xfrm>
            <a:off x="1437911" y="4381678"/>
            <a:ext cx="3732756" cy="2031884"/>
            <a:chOff x="475989" y="4381678"/>
            <a:chExt cx="3732756" cy="203188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20A8AEC-1A7C-4EED-B7D6-40A1B6D37D0C}"/>
                </a:ext>
              </a:extLst>
            </p:cNvPr>
            <p:cNvSpPr txBox="1"/>
            <p:nvPr/>
          </p:nvSpPr>
          <p:spPr>
            <a:xfrm>
              <a:off x="826718" y="4446740"/>
              <a:ext cx="1027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손석희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90B6DC4-8CBC-4E26-81FC-02AEEDFD78FB}"/>
                    </a:ext>
                  </a:extLst>
                </p:cNvPr>
                <p:cNvSpPr txBox="1"/>
                <p:nvPr/>
              </p:nvSpPr>
              <p:spPr>
                <a:xfrm>
                  <a:off x="963292" y="4987449"/>
                  <a:ext cx="547906" cy="123707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.2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0.5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0.7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1.0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90B6DC4-8CBC-4E26-81FC-02AEEDFD78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292" y="4987449"/>
                  <a:ext cx="547906" cy="123707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C053E4-6D1B-41F9-9AFD-CC73292BE11F}"/>
                </a:ext>
              </a:extLst>
            </p:cNvPr>
            <p:cNvSpPr txBox="1"/>
            <p:nvPr/>
          </p:nvSpPr>
          <p:spPr>
            <a:xfrm>
              <a:off x="1988600" y="4446740"/>
              <a:ext cx="1027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아이유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0A41EBA-135E-4443-AF39-83619CA07C41}"/>
                    </a:ext>
                  </a:extLst>
                </p:cNvPr>
                <p:cNvSpPr txBox="1"/>
                <p:nvPr/>
              </p:nvSpPr>
              <p:spPr>
                <a:xfrm>
                  <a:off x="2117774" y="4987449"/>
                  <a:ext cx="547906" cy="11947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.4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0.9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0.2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0.1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0A41EBA-135E-4443-AF39-83619CA07C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7774" y="4987449"/>
                  <a:ext cx="547906" cy="119475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C661C2A-492F-42BF-B15B-A93AADF31D76}"/>
                </a:ext>
              </a:extLst>
            </p:cNvPr>
            <p:cNvSpPr txBox="1"/>
            <p:nvPr/>
          </p:nvSpPr>
          <p:spPr>
            <a:xfrm>
              <a:off x="3068169" y="4446740"/>
              <a:ext cx="1027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정혜윤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07C24FB-52FB-451E-8D47-3B30F809B39A}"/>
                    </a:ext>
                  </a:extLst>
                </p:cNvPr>
                <p:cNvSpPr txBox="1"/>
                <p:nvPr/>
              </p:nvSpPr>
              <p:spPr>
                <a:xfrm>
                  <a:off x="3197343" y="4987449"/>
                  <a:ext cx="547906" cy="11947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.6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0.2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0.5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0.2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07C24FB-52FB-451E-8D47-3B30F809B3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7343" y="4987449"/>
                  <a:ext cx="547906" cy="119475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1A18F45-5555-4F68-86D9-5DB6B2E30DDD}"/>
                </a:ext>
              </a:extLst>
            </p:cNvPr>
            <p:cNvSpPr/>
            <p:nvPr/>
          </p:nvSpPr>
          <p:spPr>
            <a:xfrm>
              <a:off x="475989" y="4381678"/>
              <a:ext cx="3732756" cy="2031884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523425DA-AC56-40F3-9329-E418D2768F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8584" y="4546608"/>
            <a:ext cx="2425502" cy="1493409"/>
          </a:xfrm>
          <a:prstGeom prst="rect">
            <a:avLst/>
          </a:prstGeom>
        </p:spPr>
      </p:pic>
      <p:pic>
        <p:nvPicPr>
          <p:cNvPr id="17" name="Picture 12" descr="taco icon에 대한 이미지 검색결과">
            <a:extLst>
              <a:ext uri="{FF2B5EF4-FFF2-40B4-BE49-F238E27FC236}">
                <a16:creationId xmlns:a16="http://schemas.microsoft.com/office/drawing/2014/main" id="{1CDBADAA-A711-441D-97E2-AB3AA56AA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734">
            <a:off x="5749183" y="1022590"/>
            <a:ext cx="693635" cy="693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0211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tacotron에 대한 이미지 검색결과">
            <a:extLst>
              <a:ext uri="{FF2B5EF4-FFF2-40B4-BE49-F238E27FC236}">
                <a16:creationId xmlns:a16="http://schemas.microsoft.com/office/drawing/2014/main" id="{3B2D8E0D-563A-4D5C-AE81-134912974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957" y="696328"/>
            <a:ext cx="9720085" cy="546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67D24FD-FF96-42A4-9D20-ABD43E64B6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C9743-FB40-484F-B9A9-6A654DA1DCBD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896157A-79D9-4BFA-87C0-57C8D95F1CA1}"/>
              </a:ext>
            </a:extLst>
          </p:cNvPr>
          <p:cNvSpPr/>
          <p:nvPr/>
        </p:nvSpPr>
        <p:spPr>
          <a:xfrm>
            <a:off x="1414130" y="1998921"/>
            <a:ext cx="2711303" cy="3902149"/>
          </a:xfrm>
          <a:prstGeom prst="rect">
            <a:avLst/>
          </a:prstGeom>
          <a:noFill/>
          <a:ln w="63500">
            <a:solidFill>
              <a:schemeClr val="accent1">
                <a:lumMod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AA20F8-553D-4080-9F78-827B2ED2B772}"/>
              </a:ext>
            </a:extLst>
          </p:cNvPr>
          <p:cNvSpPr/>
          <p:nvPr/>
        </p:nvSpPr>
        <p:spPr>
          <a:xfrm>
            <a:off x="6210959" y="2640331"/>
            <a:ext cx="4566911" cy="3249310"/>
          </a:xfrm>
          <a:prstGeom prst="rect">
            <a:avLst/>
          </a:prstGeom>
          <a:noFill/>
          <a:ln w="63500">
            <a:solidFill>
              <a:srgbClr val="C0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98346F-88BD-47F5-AEC5-96C997F8D5AA}"/>
              </a:ext>
            </a:extLst>
          </p:cNvPr>
          <p:cNvSpPr/>
          <p:nvPr/>
        </p:nvSpPr>
        <p:spPr>
          <a:xfrm>
            <a:off x="4400550" y="3188971"/>
            <a:ext cx="1543050" cy="1554480"/>
          </a:xfrm>
          <a:prstGeom prst="rect">
            <a:avLst/>
          </a:prstGeom>
          <a:noFill/>
          <a:ln w="63500">
            <a:solidFill>
              <a:schemeClr val="accent6">
                <a:lumMod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A8102A-84CE-497F-BB55-A27B65711339}"/>
              </a:ext>
            </a:extLst>
          </p:cNvPr>
          <p:cNvSpPr/>
          <p:nvPr/>
        </p:nvSpPr>
        <p:spPr>
          <a:xfrm>
            <a:off x="6448922" y="839160"/>
            <a:ext cx="3312298" cy="1709730"/>
          </a:xfrm>
          <a:prstGeom prst="rect">
            <a:avLst/>
          </a:prstGeom>
          <a:noFill/>
          <a:ln w="63500">
            <a:solidFill>
              <a:schemeClr val="accent4">
                <a:lumMod val="75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1B1627-22B3-4D0D-9EA7-E337BB18BAEB}"/>
              </a:ext>
            </a:extLst>
          </p:cNvPr>
          <p:cNvSpPr/>
          <p:nvPr/>
        </p:nvSpPr>
        <p:spPr>
          <a:xfrm>
            <a:off x="1934456" y="5950836"/>
            <a:ext cx="1670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</a:rPr>
              <a:t>①Encoder</a:t>
            </a:r>
            <a:endParaRPr lang="ko-KR" altLang="en-US" sz="2400" dirty="0">
              <a:solidFill>
                <a:srgbClr val="00206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47A73B-240F-4378-8EDD-0F7F6A16D06F}"/>
              </a:ext>
            </a:extLst>
          </p:cNvPr>
          <p:cNvSpPr/>
          <p:nvPr/>
        </p:nvSpPr>
        <p:spPr>
          <a:xfrm>
            <a:off x="4187052" y="4714266"/>
            <a:ext cx="1877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</a:rPr>
              <a:t>②Attention</a:t>
            </a:r>
            <a:endParaRPr lang="ko-KR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3AE2F0-1D14-475C-ABA8-B2B2CDE2B278}"/>
              </a:ext>
            </a:extLst>
          </p:cNvPr>
          <p:cNvSpPr/>
          <p:nvPr/>
        </p:nvSpPr>
        <p:spPr>
          <a:xfrm>
            <a:off x="9103263" y="5427976"/>
            <a:ext cx="17171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C00000"/>
                </a:solidFill>
              </a:rPr>
              <a:t>③Decoder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EE63B2-D002-41FA-9EA1-18345BAC24A8}"/>
              </a:ext>
            </a:extLst>
          </p:cNvPr>
          <p:cNvSpPr/>
          <p:nvPr/>
        </p:nvSpPr>
        <p:spPr>
          <a:xfrm>
            <a:off x="8105071" y="364727"/>
            <a:ext cx="16940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50000"/>
                  </a:schemeClr>
                </a:solidFill>
              </a:rPr>
              <a:t>④Vocoder</a:t>
            </a:r>
            <a:endParaRPr lang="ko-KR" alt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7A11A6-470F-4E6B-BBE2-0BCE969A93F6}"/>
              </a:ext>
            </a:extLst>
          </p:cNvPr>
          <p:cNvSpPr/>
          <p:nvPr/>
        </p:nvSpPr>
        <p:spPr>
          <a:xfrm>
            <a:off x="-10301" y="-4912"/>
            <a:ext cx="12192000" cy="6858000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3049DB-C708-4C45-BDF8-BB9EA9F0FE44}"/>
              </a:ext>
            </a:extLst>
          </p:cNvPr>
          <p:cNvSpPr txBox="1"/>
          <p:nvPr/>
        </p:nvSpPr>
        <p:spPr>
          <a:xfrm>
            <a:off x="723015" y="414670"/>
            <a:ext cx="3125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Deep Voice2</a:t>
            </a:r>
            <a:endParaRPr lang="ko-KR" altLang="en-US" sz="2800" spc="-1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804969F-3CA1-438D-A08E-1EA59718E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315" y="162153"/>
            <a:ext cx="2469285" cy="140428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1C5DE8E-F6A1-4277-AEF1-986D893EFD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077" y="2984405"/>
            <a:ext cx="342900" cy="581025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0292D3F-2267-48B6-A222-5FAE07FD483E}"/>
              </a:ext>
            </a:extLst>
          </p:cNvPr>
          <p:cNvCxnSpPr>
            <a:cxnSpLocks/>
          </p:cNvCxnSpPr>
          <p:nvPr/>
        </p:nvCxnSpPr>
        <p:spPr>
          <a:xfrm>
            <a:off x="1556977" y="3259268"/>
            <a:ext cx="509407" cy="0"/>
          </a:xfrm>
          <a:prstGeom prst="straightConnector1">
            <a:avLst/>
          </a:prstGeom>
          <a:ln w="92075">
            <a:solidFill>
              <a:srgbClr val="3993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71285DA-D6E1-4342-812A-8BF5AAC00848}"/>
              </a:ext>
            </a:extLst>
          </p:cNvPr>
          <p:cNvCxnSpPr>
            <a:cxnSpLocks/>
          </p:cNvCxnSpPr>
          <p:nvPr/>
        </p:nvCxnSpPr>
        <p:spPr>
          <a:xfrm>
            <a:off x="5821813" y="4669179"/>
            <a:ext cx="509407" cy="0"/>
          </a:xfrm>
          <a:prstGeom prst="straightConnector1">
            <a:avLst/>
          </a:prstGeom>
          <a:ln w="92075">
            <a:solidFill>
              <a:srgbClr val="3993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D7EBAD47-F08D-4138-AB6B-464867A5B45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91953" y="3307399"/>
            <a:ext cx="342900" cy="581025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FCC2B48-2C12-416E-BB9D-3A1FCC27FE4D}"/>
              </a:ext>
            </a:extLst>
          </p:cNvPr>
          <p:cNvCxnSpPr>
            <a:cxnSpLocks/>
          </p:cNvCxnSpPr>
          <p:nvPr/>
        </p:nvCxnSpPr>
        <p:spPr>
          <a:xfrm>
            <a:off x="5834853" y="3582262"/>
            <a:ext cx="509407" cy="0"/>
          </a:xfrm>
          <a:prstGeom prst="straightConnector1">
            <a:avLst/>
          </a:prstGeom>
          <a:ln w="92075">
            <a:solidFill>
              <a:srgbClr val="3993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0978DCB8-D6A6-48F3-AC90-BF80BEAB94E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4479" y="4341266"/>
            <a:ext cx="342900" cy="5810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6D51C5-1A05-44B6-B2B8-A0735CBB8864}"/>
              </a:ext>
            </a:extLst>
          </p:cNvPr>
          <p:cNvSpPr txBox="1"/>
          <p:nvPr/>
        </p:nvSpPr>
        <p:spPr>
          <a:xfrm>
            <a:off x="5419170" y="6000109"/>
            <a:ext cx="5970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pc="-150" dirty="0"/>
              <a:t>손석희 앵커의 데이터가 조금 안 좋아도 다른 양질의 충분한 데이터가 있다면 모델을 공유하기 때문에 학습에 큰 도움을 줌</a:t>
            </a:r>
          </a:p>
        </p:txBody>
      </p:sp>
    </p:spTree>
    <p:extLst>
      <p:ext uri="{BB962C8B-B14F-4D97-AF65-F5344CB8AC3E}">
        <p14:creationId xmlns:p14="http://schemas.microsoft.com/office/powerpoint/2010/main" val="2191533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17B66A-C991-43B3-9680-AF3CB4397E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C9743-FB40-484F-B9A9-6A654DA1DCBD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1F3356-B995-48F1-B942-18EFBE5AEB3F}"/>
              </a:ext>
            </a:extLst>
          </p:cNvPr>
          <p:cNvSpPr txBox="1"/>
          <p:nvPr/>
        </p:nvSpPr>
        <p:spPr>
          <a:xfrm>
            <a:off x="723015" y="414670"/>
            <a:ext cx="429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성공하지 못한 해결책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ABDC378-7CCA-4154-BA50-B48E28486A7D}"/>
              </a:ext>
            </a:extLst>
          </p:cNvPr>
          <p:cNvGrpSpPr/>
          <p:nvPr/>
        </p:nvGrpSpPr>
        <p:grpSpPr>
          <a:xfrm>
            <a:off x="1437911" y="4381678"/>
            <a:ext cx="3732756" cy="2031884"/>
            <a:chOff x="475989" y="4381678"/>
            <a:chExt cx="3732756" cy="203188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20A8AEC-1A7C-4EED-B7D6-40A1B6D37D0C}"/>
                </a:ext>
              </a:extLst>
            </p:cNvPr>
            <p:cNvSpPr txBox="1"/>
            <p:nvPr/>
          </p:nvSpPr>
          <p:spPr>
            <a:xfrm>
              <a:off x="826718" y="4446740"/>
              <a:ext cx="1027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손석희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90B6DC4-8CBC-4E26-81FC-02AEEDFD78FB}"/>
                    </a:ext>
                  </a:extLst>
                </p:cNvPr>
                <p:cNvSpPr txBox="1"/>
                <p:nvPr/>
              </p:nvSpPr>
              <p:spPr>
                <a:xfrm>
                  <a:off x="963292" y="4987449"/>
                  <a:ext cx="547906" cy="123707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.2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0.5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0.7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1.0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90B6DC4-8CBC-4E26-81FC-02AEEDFD78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292" y="4987449"/>
                  <a:ext cx="547906" cy="123707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C053E4-6D1B-41F9-9AFD-CC73292BE11F}"/>
                </a:ext>
              </a:extLst>
            </p:cNvPr>
            <p:cNvSpPr txBox="1"/>
            <p:nvPr/>
          </p:nvSpPr>
          <p:spPr>
            <a:xfrm>
              <a:off x="1988600" y="4446740"/>
              <a:ext cx="1027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아이유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0A41EBA-135E-4443-AF39-83619CA07C41}"/>
                    </a:ext>
                  </a:extLst>
                </p:cNvPr>
                <p:cNvSpPr txBox="1"/>
                <p:nvPr/>
              </p:nvSpPr>
              <p:spPr>
                <a:xfrm>
                  <a:off x="2117774" y="4987449"/>
                  <a:ext cx="547906" cy="11947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.4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0.9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0.2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0.1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0A41EBA-135E-4443-AF39-83619CA07C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7774" y="4987449"/>
                  <a:ext cx="547906" cy="119475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C661C2A-492F-42BF-B15B-A93AADF31D76}"/>
                </a:ext>
              </a:extLst>
            </p:cNvPr>
            <p:cNvSpPr txBox="1"/>
            <p:nvPr/>
          </p:nvSpPr>
          <p:spPr>
            <a:xfrm>
              <a:off x="3068169" y="4446740"/>
              <a:ext cx="1027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정혜윤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07C24FB-52FB-451E-8D47-3B30F809B39A}"/>
                    </a:ext>
                  </a:extLst>
                </p:cNvPr>
                <p:cNvSpPr txBox="1"/>
                <p:nvPr/>
              </p:nvSpPr>
              <p:spPr>
                <a:xfrm>
                  <a:off x="3197343" y="4987449"/>
                  <a:ext cx="547906" cy="11947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.6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0.2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0.5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0.2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07C24FB-52FB-451E-8D47-3B30F809B3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7343" y="4987449"/>
                  <a:ext cx="547906" cy="119475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1A18F45-5555-4F68-86D9-5DB6B2E30DDD}"/>
                </a:ext>
              </a:extLst>
            </p:cNvPr>
            <p:cNvSpPr/>
            <p:nvPr/>
          </p:nvSpPr>
          <p:spPr>
            <a:xfrm>
              <a:off x="475989" y="4381678"/>
              <a:ext cx="3732756" cy="2031884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94693E19-6508-467C-B1ED-E8362F140D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015" y="1252016"/>
            <a:ext cx="2581275" cy="7715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690D48B-35E2-4217-ADF4-88C6E4019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015" y="2316592"/>
            <a:ext cx="8001000" cy="10001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E23CE78-0DD8-44EE-B89F-75FCB411D38E}"/>
              </a:ext>
            </a:extLst>
          </p:cNvPr>
          <p:cNvSpPr txBox="1"/>
          <p:nvPr/>
        </p:nvSpPr>
        <p:spPr>
          <a:xfrm>
            <a:off x="3304289" y="1460380"/>
            <a:ext cx="8482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/>
              <a:t>에서 </a:t>
            </a:r>
            <a:r>
              <a:rPr lang="en-US" altLang="ko-KR" spc="-150" dirty="0"/>
              <a:t>2017.08</a:t>
            </a:r>
            <a:r>
              <a:rPr lang="ko-KR" altLang="en-US" spc="-150" dirty="0"/>
              <a:t>에 공개한 </a:t>
            </a:r>
            <a:r>
              <a:rPr lang="en-US" altLang="ko-KR" sz="2400" b="1" spc="-150" dirty="0" err="1"/>
              <a:t>Tacotron</a:t>
            </a:r>
            <a:r>
              <a:rPr lang="ko-KR" altLang="en-US" spc="-150" dirty="0"/>
              <a:t>을 개량한 </a:t>
            </a:r>
            <a:r>
              <a:rPr lang="en-US" altLang="ko-KR" sz="2400" b="1" spc="-150" dirty="0"/>
              <a:t>Deepvoice2 </a:t>
            </a:r>
            <a:r>
              <a:rPr lang="ko-KR" altLang="en-US" spc="-150" dirty="0"/>
              <a:t>모형을 사용하고자 함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7202AC-2BE2-4612-B6BB-429717372E55}"/>
              </a:ext>
            </a:extLst>
          </p:cNvPr>
          <p:cNvSpPr txBox="1"/>
          <p:nvPr/>
        </p:nvSpPr>
        <p:spPr>
          <a:xfrm>
            <a:off x="723015" y="3646336"/>
            <a:ext cx="9761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/>
              <a:t>해당 모형은</a:t>
            </a:r>
            <a:r>
              <a:rPr lang="en-US" altLang="ko-KR" spc="-150" dirty="0"/>
              <a:t> </a:t>
            </a:r>
            <a:r>
              <a:rPr lang="en-US" altLang="ko-KR" sz="2400" b="1" spc="-150" dirty="0" err="1">
                <a:solidFill>
                  <a:schemeClr val="accent2">
                    <a:lumMod val="50000"/>
                  </a:schemeClr>
                </a:solidFill>
              </a:rPr>
              <a:t>Speeker</a:t>
            </a:r>
            <a:r>
              <a:rPr lang="en-US" altLang="ko-KR" sz="2400" b="1" spc="-150" dirty="0">
                <a:solidFill>
                  <a:schemeClr val="accent2">
                    <a:lumMod val="50000"/>
                  </a:schemeClr>
                </a:solidFill>
              </a:rPr>
              <a:t> Embedding</a:t>
            </a:r>
            <a:r>
              <a:rPr lang="ko-KR" altLang="en-US" spc="-150" dirty="0"/>
              <a:t>을 사용하여 </a:t>
            </a:r>
            <a:r>
              <a:rPr lang="en-US" altLang="ko-KR" spc="-150" dirty="0"/>
              <a:t>N</a:t>
            </a:r>
            <a:r>
              <a:rPr lang="ko-KR" altLang="en-US" spc="-150" dirty="0"/>
              <a:t>명의 목소리를 하나의 모델로 나타낼 수 있다</a:t>
            </a:r>
            <a:r>
              <a:rPr lang="en-US" altLang="ko-KR" spc="-150" dirty="0"/>
              <a:t>.</a:t>
            </a:r>
          </a:p>
        </p:txBody>
      </p:sp>
      <p:pic>
        <p:nvPicPr>
          <p:cNvPr id="23" name="Picture 12" descr="taco icon에 대한 이미지 검색결과">
            <a:extLst>
              <a:ext uri="{FF2B5EF4-FFF2-40B4-BE49-F238E27FC236}">
                <a16:creationId xmlns:a16="http://schemas.microsoft.com/office/drawing/2014/main" id="{94A82C92-CD18-496C-8D66-16C17246B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734">
            <a:off x="5749183" y="1022590"/>
            <a:ext cx="693635" cy="693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7669DF-C859-4CED-BEE8-CAD0D0FF1703}"/>
              </a:ext>
            </a:extLst>
          </p:cNvPr>
          <p:cNvGrpSpPr/>
          <p:nvPr/>
        </p:nvGrpSpPr>
        <p:grpSpPr>
          <a:xfrm>
            <a:off x="5500564" y="4310656"/>
            <a:ext cx="5959941" cy="2030308"/>
            <a:chOff x="5500564" y="4310656"/>
            <a:chExt cx="5959941" cy="2030308"/>
          </a:xfrm>
        </p:grpSpPr>
        <p:pic>
          <p:nvPicPr>
            <p:cNvPr id="1026" name="Picture 2" descr="박근혜 이미지 검색결과">
              <a:extLst>
                <a:ext uri="{FF2B5EF4-FFF2-40B4-BE49-F238E27FC236}">
                  <a16:creationId xmlns:a16="http://schemas.microsoft.com/office/drawing/2014/main" id="{2FDE6442-BA3B-4858-8191-E0BD4B4870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0564" y="4310656"/>
              <a:ext cx="1520771" cy="20303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3EF0105-78CE-4BEE-A982-ECD879B41829}"/>
                </a:ext>
              </a:extLst>
            </p:cNvPr>
            <p:cNvSpPr txBox="1"/>
            <p:nvPr/>
          </p:nvSpPr>
          <p:spPr>
            <a:xfrm>
              <a:off x="7243612" y="4725645"/>
              <a:ext cx="421689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pc="-150" dirty="0"/>
                <a:t>유튜브에서 대국민 </a:t>
              </a:r>
              <a:r>
                <a:rPr lang="ko-KR" altLang="en-US" spc="-150" dirty="0" err="1"/>
                <a:t>담화등의</a:t>
              </a:r>
              <a:r>
                <a:rPr lang="ko-KR" altLang="en-US" spc="-150" dirty="0"/>
                <a:t> 음성을 다운받아서 손석희 앵커와 같이 학습을 시킴</a:t>
              </a:r>
              <a:endParaRPr lang="en-US" altLang="ko-KR" spc="-150" dirty="0"/>
            </a:p>
            <a:p>
              <a:pPr marL="285750" indent="-285750" algn="just">
                <a:buFont typeface="Wingdings" panose="05000000000000000000" pitchFamily="2" charset="2"/>
                <a:buChar char="è"/>
              </a:pPr>
              <a:r>
                <a:rPr lang="ko-KR" altLang="en-US" spc="-150" dirty="0">
                  <a:sym typeface="Wingdings" panose="05000000000000000000" pitchFamily="2" charset="2"/>
                </a:rPr>
                <a:t>너무 천천히 말씀하셔서 문장이 너무 잘게 쪼개져서 건질 음원이 </a:t>
              </a:r>
              <a:r>
                <a:rPr lang="en-US" altLang="ko-KR" spc="-150" dirty="0">
                  <a:sym typeface="Wingdings" panose="05000000000000000000" pitchFamily="2" charset="2"/>
                </a:rPr>
                <a:t>1</a:t>
              </a:r>
              <a:r>
                <a:rPr lang="ko-KR" altLang="en-US" spc="-150" dirty="0">
                  <a:sym typeface="Wingdings" panose="05000000000000000000" pitchFamily="2" charset="2"/>
                </a:rPr>
                <a:t>시간도 </a:t>
              </a:r>
              <a:r>
                <a:rPr lang="ko-KR" altLang="en-US" spc="-150" dirty="0" err="1">
                  <a:sym typeface="Wingdings" panose="05000000000000000000" pitchFamily="2" charset="2"/>
                </a:rPr>
                <a:t>안됌</a:t>
              </a:r>
              <a:endParaRPr lang="ko-KR" altLang="en-US" spc="-150" dirty="0"/>
            </a:p>
          </p:txBody>
        </p:sp>
      </p:grpSp>
    </p:spTree>
    <p:extLst>
      <p:ext uri="{BB962C8B-B14F-4D97-AF65-F5344CB8AC3E}">
        <p14:creationId xmlns:p14="http://schemas.microsoft.com/office/powerpoint/2010/main" val="153140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5FC2AF5-DB7B-43E4-8082-C622D370F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C9743-FB40-484F-B9A9-6A654DA1DCBD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815431-B20B-4E94-A00C-CCCE67E494C9}"/>
              </a:ext>
            </a:extLst>
          </p:cNvPr>
          <p:cNvSpPr txBox="1"/>
          <p:nvPr/>
        </p:nvSpPr>
        <p:spPr>
          <a:xfrm>
            <a:off x="723015" y="414670"/>
            <a:ext cx="429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정리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36F4C-8F26-4BCE-8D2A-8A43720F0F75}"/>
              </a:ext>
            </a:extLst>
          </p:cNvPr>
          <p:cNvSpPr txBox="1"/>
          <p:nvPr/>
        </p:nvSpPr>
        <p:spPr>
          <a:xfrm>
            <a:off x="478444" y="1214425"/>
            <a:ext cx="10846048" cy="245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000" spc="-150" dirty="0"/>
              <a:t>딥러닝 모형들은 비록 </a:t>
            </a:r>
            <a:r>
              <a:rPr lang="ko-KR" altLang="en-US" sz="2000" spc="-150" dirty="0" err="1"/>
              <a:t>해석력은</a:t>
            </a:r>
            <a:r>
              <a:rPr lang="ko-KR" altLang="en-US" sz="2000" spc="-150" dirty="0"/>
              <a:t> 낮지만</a:t>
            </a:r>
            <a:r>
              <a:rPr lang="en-US" altLang="ko-KR" sz="2000" spc="-150" dirty="0"/>
              <a:t>, </a:t>
            </a:r>
            <a:r>
              <a:rPr lang="ko-KR" altLang="en-US" sz="2000" spc="-150" dirty="0"/>
              <a:t>비정형 데이터들을 다룰 수 있다는 점에서 큰 장점이 있다</a:t>
            </a:r>
            <a:r>
              <a:rPr lang="en-US" altLang="ko-KR" sz="2000" spc="-150" dirty="0"/>
              <a:t>.</a:t>
            </a:r>
            <a:r>
              <a:rPr lang="ko-KR" altLang="en-US" sz="2000" spc="-150" dirty="0"/>
              <a:t> </a:t>
            </a:r>
            <a:r>
              <a:rPr lang="en-US" altLang="ko-KR" sz="2000" spc="-150" dirty="0"/>
              <a:t>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000" spc="-150" dirty="0"/>
              <a:t>손석희 앵커의 </a:t>
            </a:r>
            <a:r>
              <a:rPr lang="en-US" altLang="ko-KR" sz="2000" spc="-150" dirty="0" err="1"/>
              <a:t>jtbc</a:t>
            </a:r>
            <a:r>
              <a:rPr lang="ko-KR" altLang="en-US" sz="2000" spc="-150" dirty="0"/>
              <a:t>앵커브리핑 자료를 기반으로 </a:t>
            </a:r>
            <a:r>
              <a:rPr lang="en-US" altLang="ko-KR" sz="2000" spc="-150" dirty="0" err="1"/>
              <a:t>Tacotron</a:t>
            </a:r>
            <a:r>
              <a:rPr lang="ko-KR" altLang="en-US" sz="2000" spc="-150" dirty="0"/>
              <a:t>모형을 사용하여 음성합성 모델을 만들었다</a:t>
            </a:r>
            <a:r>
              <a:rPr lang="en-US" altLang="ko-KR" sz="2000" spc="-150" dirty="0"/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000" spc="-150" dirty="0"/>
              <a:t>음성합성이 잘 되지는 않았지만</a:t>
            </a:r>
            <a:r>
              <a:rPr lang="en-US" altLang="ko-KR" sz="2000" spc="-150" dirty="0"/>
              <a:t>, </a:t>
            </a:r>
            <a:r>
              <a:rPr lang="ko-KR" altLang="en-US" sz="2000" spc="-150" dirty="0"/>
              <a:t>손석희 앵커의 목소리는 확실했다</a:t>
            </a:r>
            <a:r>
              <a:rPr lang="en-US" altLang="ko-KR" sz="2000" spc="-150" dirty="0"/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000" spc="-150" dirty="0"/>
              <a:t>어떤 모델이던 가장 중요한 것은 </a:t>
            </a:r>
            <a:r>
              <a:rPr lang="ko-KR" altLang="en-US" sz="2000" b="1" spc="-150" dirty="0"/>
              <a:t>충분한 양질의 데이터</a:t>
            </a:r>
            <a:r>
              <a:rPr lang="ko-KR" altLang="en-US" sz="2000" spc="-150" dirty="0"/>
              <a:t>이다</a:t>
            </a:r>
            <a:r>
              <a:rPr lang="en-US" altLang="ko-KR" sz="2000" spc="-150" dirty="0"/>
              <a:t>.</a:t>
            </a:r>
            <a:endParaRPr lang="ko-KR" altLang="en-US" sz="2000" spc="-150" dirty="0"/>
          </a:p>
        </p:txBody>
      </p:sp>
      <p:pic>
        <p:nvPicPr>
          <p:cNvPr id="5" name="Picture 12" descr="taco icon에 대한 이미지 검색결과">
            <a:extLst>
              <a:ext uri="{FF2B5EF4-FFF2-40B4-BE49-F238E27FC236}">
                <a16:creationId xmlns:a16="http://schemas.microsoft.com/office/drawing/2014/main" id="{D2CBFCD1-5A5A-4925-9C54-B3BAF042E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734">
            <a:off x="9097349" y="4070763"/>
            <a:ext cx="2345282" cy="234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7865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FB187D4-0229-4E35-A25D-8F8840EF5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C9743-FB40-484F-B9A9-6A654DA1DCBD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702BF9C-B028-460F-918A-FA19A1AE98E4}"/>
              </a:ext>
            </a:extLst>
          </p:cNvPr>
          <p:cNvGrpSpPr/>
          <p:nvPr/>
        </p:nvGrpSpPr>
        <p:grpSpPr>
          <a:xfrm>
            <a:off x="1405447" y="1299544"/>
            <a:ext cx="9381106" cy="5261276"/>
            <a:chOff x="1031359" y="2234341"/>
            <a:chExt cx="7724113" cy="4154754"/>
          </a:xfrm>
        </p:grpSpPr>
        <p:pic>
          <p:nvPicPr>
            <p:cNvPr id="4" name="Picture 2" descr="음성 합성에 대한 이미지 검색결과">
              <a:extLst>
                <a:ext uri="{FF2B5EF4-FFF2-40B4-BE49-F238E27FC236}">
                  <a16:creationId xmlns:a16="http://schemas.microsoft.com/office/drawing/2014/main" id="{F4548810-CEFA-43CD-A13C-8B1E5A95E2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359" y="2297265"/>
              <a:ext cx="4051004" cy="4028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C444BC8-C3A3-4411-AB5C-1160275CD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9103" y="2234341"/>
              <a:ext cx="3596369" cy="207737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4DA6CCA-347E-4D39-A4A7-B3035DF9B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59103" y="4311718"/>
              <a:ext cx="3577966" cy="207737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C5D3534-B01F-45F3-9E58-9F42E285DC1E}"/>
              </a:ext>
            </a:extLst>
          </p:cNvPr>
          <p:cNvSpPr txBox="1"/>
          <p:nvPr/>
        </p:nvSpPr>
        <p:spPr>
          <a:xfrm>
            <a:off x="723014" y="414670"/>
            <a:ext cx="7186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많은 기업에서 음성합성 기술 사용</a:t>
            </a:r>
            <a:r>
              <a:rPr lang="en-US" altLang="ko-KR" sz="28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28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시도 중</a:t>
            </a:r>
          </a:p>
        </p:txBody>
      </p:sp>
    </p:spTree>
    <p:extLst>
      <p:ext uri="{BB962C8B-B14F-4D97-AF65-F5344CB8AC3E}">
        <p14:creationId xmlns:p14="http://schemas.microsoft.com/office/powerpoint/2010/main" val="27647278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ttps://img.dmitory.com/img/201910/6pC/z1q/6pCz1q7nkAQ0yG6usm6A4k.png">
            <a:extLst>
              <a:ext uri="{FF2B5EF4-FFF2-40B4-BE49-F238E27FC236}">
                <a16:creationId xmlns:a16="http://schemas.microsoft.com/office/drawing/2014/main" id="{208FB515-D9C5-4D77-80D2-810DB72B11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" r="1" b="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E5E4C3-C283-4BF5-8359-B00C6F39E0A7}"/>
              </a:ext>
            </a:extLst>
          </p:cNvPr>
          <p:cNvSpPr txBox="1"/>
          <p:nvPr/>
        </p:nvSpPr>
        <p:spPr>
          <a:xfrm>
            <a:off x="3296093" y="871870"/>
            <a:ext cx="8814391" cy="343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665D81F-98ED-4CDA-8EDF-7491E08EA0E0}"/>
              </a:ext>
            </a:extLst>
          </p:cNvPr>
          <p:cNvSpPr/>
          <p:nvPr/>
        </p:nvSpPr>
        <p:spPr>
          <a:xfrm>
            <a:off x="0" y="0"/>
            <a:ext cx="12192000" cy="685799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F32CF0-F8B7-47A7-B4FA-F8895B46E347}"/>
              </a:ext>
            </a:extLst>
          </p:cNvPr>
          <p:cNvSpPr txBox="1"/>
          <p:nvPr/>
        </p:nvSpPr>
        <p:spPr>
          <a:xfrm>
            <a:off x="1713091" y="1665698"/>
            <a:ext cx="4503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  <a:r>
              <a:rPr lang="en-US" altLang="ko-KR" sz="5400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54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3914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ttps://img.dmitory.com/img/201910/6pC/z1q/6pCz1q7nkAQ0yG6usm6A4k.png">
            <a:extLst>
              <a:ext uri="{FF2B5EF4-FFF2-40B4-BE49-F238E27FC236}">
                <a16:creationId xmlns:a16="http://schemas.microsoft.com/office/drawing/2014/main" id="{208FB515-D9C5-4D77-80D2-810DB72B11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" r="1" b="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E5E4C3-C283-4BF5-8359-B00C6F39E0A7}"/>
              </a:ext>
            </a:extLst>
          </p:cNvPr>
          <p:cNvSpPr txBox="1"/>
          <p:nvPr/>
        </p:nvSpPr>
        <p:spPr>
          <a:xfrm>
            <a:off x="3296093" y="871870"/>
            <a:ext cx="8814391" cy="343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665D81F-98ED-4CDA-8EDF-7491E08EA0E0}"/>
              </a:ext>
            </a:extLst>
          </p:cNvPr>
          <p:cNvSpPr/>
          <p:nvPr/>
        </p:nvSpPr>
        <p:spPr>
          <a:xfrm>
            <a:off x="0" y="0"/>
            <a:ext cx="12192000" cy="685799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034BE5-BC2A-46E5-83A0-9CA63051F491}"/>
              </a:ext>
            </a:extLst>
          </p:cNvPr>
          <p:cNvSpPr txBox="1"/>
          <p:nvPr/>
        </p:nvSpPr>
        <p:spPr>
          <a:xfrm>
            <a:off x="1405890" y="1866662"/>
            <a:ext cx="450342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spc="-15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3600" spc="-15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</a:t>
            </a:r>
            <a:endParaRPr lang="en-US" altLang="ko-KR" sz="3600" spc="-15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spc="-15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3600" spc="-15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모델</a:t>
            </a:r>
            <a:endParaRPr lang="en-US" altLang="ko-KR" sz="3600" spc="-15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spc="-15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3600" spc="-15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결과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00726A-94CD-487F-B1BB-D3A4BA845188}"/>
              </a:ext>
            </a:extLst>
          </p:cNvPr>
          <p:cNvSpPr txBox="1"/>
          <p:nvPr/>
        </p:nvSpPr>
        <p:spPr>
          <a:xfrm>
            <a:off x="1405890" y="871860"/>
            <a:ext cx="6046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나도          을 이용해서 손석희 앵커 목소리로 뉴스를 읽어주는  </a:t>
            </a:r>
            <a:r>
              <a:rPr lang="ko-KR" altLang="en-US" sz="2400" spc="-15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음성합성기술</a:t>
            </a:r>
            <a:r>
              <a:rPr lang="ko-KR" altLang="en-US" sz="2400" spc="-15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을</a:t>
            </a:r>
            <a:r>
              <a:rPr lang="ko-KR" altLang="en-US" sz="2400" spc="-15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구현해보자</a:t>
            </a:r>
            <a:r>
              <a:rPr lang="en-US" altLang="ko-KR" sz="2400" spc="-15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! </a:t>
            </a:r>
            <a:endParaRPr lang="ko-KR" altLang="en-US" sz="2400" spc="-15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050" name="Picture 2" descr="텐서플로우에 대한 이미지 검색결과">
            <a:extLst>
              <a:ext uri="{FF2B5EF4-FFF2-40B4-BE49-F238E27FC236}">
                <a16:creationId xmlns:a16="http://schemas.microsoft.com/office/drawing/2014/main" id="{923572A8-C5A5-4648-B4A6-62AE42AB1E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0" r="77771"/>
          <a:stretch/>
        </p:blipFill>
        <p:spPr bwMode="auto">
          <a:xfrm>
            <a:off x="2300852" y="581382"/>
            <a:ext cx="561753" cy="93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1DA62635-EC9D-48B5-90A2-D4C4A7AD7A3C}"/>
              </a:ext>
            </a:extLst>
          </p:cNvPr>
          <p:cNvGrpSpPr/>
          <p:nvPr/>
        </p:nvGrpSpPr>
        <p:grpSpPr>
          <a:xfrm>
            <a:off x="5199897" y="2226303"/>
            <a:ext cx="6351542" cy="4085681"/>
            <a:chOff x="5199897" y="2226303"/>
            <a:chExt cx="6351542" cy="408568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A359805-3FE6-43C9-9AE6-581CDC884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90360" y="2886070"/>
              <a:ext cx="4095750" cy="542925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F01BC7D-6C8E-4BB0-81F1-7C4E341E6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90360" y="2226303"/>
              <a:ext cx="1771650" cy="447675"/>
            </a:xfrm>
            <a:prstGeom prst="rect">
              <a:avLst/>
            </a:prstGeom>
          </p:spPr>
        </p:pic>
        <p:pic>
          <p:nvPicPr>
            <p:cNvPr id="1026" name="Picture 2" descr="github icon에 대한 이미지 검색결과">
              <a:extLst>
                <a:ext uri="{FF2B5EF4-FFF2-40B4-BE49-F238E27FC236}">
                  <a16:creationId xmlns:a16="http://schemas.microsoft.com/office/drawing/2014/main" id="{E5FF8138-1C36-4E78-94E9-F945838609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9897" y="2234261"/>
              <a:ext cx="1371600" cy="1140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6AE86BE-8647-4254-B7BD-C5D85A7E6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90361" y="3667544"/>
              <a:ext cx="3213556" cy="2221225"/>
            </a:xfrm>
            <a:prstGeom prst="rect">
              <a:avLst/>
            </a:prstGeom>
          </p:spPr>
        </p:pic>
        <p:pic>
          <p:nvPicPr>
            <p:cNvPr id="1028" name="Picture 4" descr="https://yt3.ggpht.com/a/AGF-l7_FrHqEFsw3CHXwP5mNcVFzFZSQhBzwAX_2Bg=s288-c-k-c0xffffffff-no-rj-mo">
              <a:extLst>
                <a:ext uri="{FF2B5EF4-FFF2-40B4-BE49-F238E27FC236}">
                  <a16:creationId xmlns:a16="http://schemas.microsoft.com/office/drawing/2014/main" id="{122673B0-7EF6-4B03-8D8E-0165A38B4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6817" y="4030677"/>
              <a:ext cx="1066800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C80468D-A3A4-4812-9CCB-881A473BF7C1}"/>
                </a:ext>
              </a:extLst>
            </p:cNvPr>
            <p:cNvSpPr txBox="1"/>
            <p:nvPr/>
          </p:nvSpPr>
          <p:spPr>
            <a:xfrm>
              <a:off x="5372580" y="5942652"/>
              <a:ext cx="6178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-150" dirty="0" err="1">
                  <a:solidFill>
                    <a:schemeClr val="bg1"/>
                  </a:solidFill>
                </a:rPr>
                <a:t>Github</a:t>
              </a:r>
              <a:r>
                <a:rPr lang="ko-KR" altLang="en-US" spc="-150" dirty="0">
                  <a:solidFill>
                    <a:schemeClr val="bg1"/>
                  </a:solidFill>
                </a:rPr>
                <a:t>와 네이버에서 공유해주는 </a:t>
              </a:r>
              <a:r>
                <a:rPr lang="en-US" altLang="ko-KR" spc="-150" dirty="0">
                  <a:solidFill>
                    <a:schemeClr val="bg1"/>
                  </a:solidFill>
                </a:rPr>
                <a:t>talk</a:t>
              </a:r>
              <a:r>
                <a:rPr lang="ko-KR" altLang="en-US" spc="-150" dirty="0">
                  <a:solidFill>
                    <a:schemeClr val="bg1"/>
                  </a:solidFill>
                </a:rPr>
                <a:t>을 바탕으로 구현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6583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44DAAB4-784B-4416-86E1-210ECD3ECD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C9743-FB40-484F-B9A9-6A654DA1DCBD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A043A2-E5C8-4689-BB78-08946399287F}"/>
              </a:ext>
            </a:extLst>
          </p:cNvPr>
          <p:cNvSpPr txBox="1"/>
          <p:nvPr/>
        </p:nvSpPr>
        <p:spPr>
          <a:xfrm>
            <a:off x="723015" y="414670"/>
            <a:ext cx="3125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EC71E8-CDBF-4AF4-841F-5FEC85480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225" y="77941"/>
            <a:ext cx="5684291" cy="6583245"/>
          </a:xfrm>
          <a:prstGeom prst="rect">
            <a:avLst/>
          </a:prstGeom>
        </p:spPr>
      </p:pic>
      <p:pic>
        <p:nvPicPr>
          <p:cNvPr id="4098" name="Picture 2" descr="미디어 다음에 대한 이미지 검색결과">
            <a:extLst>
              <a:ext uri="{FF2B5EF4-FFF2-40B4-BE49-F238E27FC236}">
                <a16:creationId xmlns:a16="http://schemas.microsoft.com/office/drawing/2014/main" id="{A4D4FDAD-0138-4E47-A0B7-026838EFD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16" y="1512520"/>
            <a:ext cx="2052082" cy="83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4C417D-DF1C-4B12-9AA1-2A18AE875DCC}"/>
              </a:ext>
            </a:extLst>
          </p:cNvPr>
          <p:cNvSpPr txBox="1"/>
          <p:nvPr/>
        </p:nvSpPr>
        <p:spPr>
          <a:xfrm>
            <a:off x="2923954" y="1743502"/>
            <a:ext cx="2519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에서</a:t>
            </a:r>
            <a:endParaRPr lang="en-US" altLang="ko-KR" dirty="0"/>
          </a:p>
          <a:p>
            <a:r>
              <a:rPr lang="ko-KR" alt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FD86F-CC69-4FFD-8D88-DF745AB0073A}"/>
              </a:ext>
            </a:extLst>
          </p:cNvPr>
          <p:cNvSpPr txBox="1"/>
          <p:nvPr/>
        </p:nvSpPr>
        <p:spPr>
          <a:xfrm>
            <a:off x="680484" y="2661677"/>
            <a:ext cx="47633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spc="-150" dirty="0"/>
              <a:t>2014.09.22 ~ 2019.11.28 </a:t>
            </a:r>
            <a:r>
              <a:rPr lang="ko-KR" altLang="en-US" sz="2000" spc="-150" dirty="0"/>
              <a:t>기간 동안의 손석희 앵커브리핑 영상과 그 대본을 얻을 수 있다</a:t>
            </a:r>
            <a:r>
              <a:rPr lang="en-US" altLang="ko-KR" sz="2000" spc="-150" dirty="0"/>
              <a:t>.</a:t>
            </a:r>
            <a:endParaRPr lang="ko-KR" altLang="en-US" sz="2000" spc="-150" dirty="0"/>
          </a:p>
        </p:txBody>
      </p:sp>
    </p:spTree>
    <p:extLst>
      <p:ext uri="{BB962C8B-B14F-4D97-AF65-F5344CB8AC3E}">
        <p14:creationId xmlns:p14="http://schemas.microsoft.com/office/powerpoint/2010/main" val="2482933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44DAAB4-784B-4416-86E1-210ECD3ECD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C9743-FB40-484F-B9A9-6A654DA1DCBD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A043A2-E5C8-4689-BB78-08946399287F}"/>
              </a:ext>
            </a:extLst>
          </p:cNvPr>
          <p:cNvSpPr txBox="1"/>
          <p:nvPr/>
        </p:nvSpPr>
        <p:spPr>
          <a:xfrm>
            <a:off x="723015" y="414670"/>
            <a:ext cx="3125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B788DF-BED0-462B-9C33-06F4174D049E}"/>
              </a:ext>
            </a:extLst>
          </p:cNvPr>
          <p:cNvSpPr txBox="1"/>
          <p:nvPr/>
        </p:nvSpPr>
        <p:spPr>
          <a:xfrm>
            <a:off x="438929" y="1143050"/>
            <a:ext cx="10596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b="1" spc="-150" dirty="0">
                <a:solidFill>
                  <a:schemeClr val="accent6">
                    <a:lumMod val="50000"/>
                  </a:schemeClr>
                </a:solidFill>
              </a:rPr>
              <a:t>대부분</a:t>
            </a:r>
            <a:r>
              <a:rPr lang="ko-KR" altLang="en-US" sz="2000" spc="-15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ko-KR" altLang="en-US" sz="2000" b="1" spc="-150" dirty="0">
                <a:solidFill>
                  <a:schemeClr val="accent6">
                    <a:lumMod val="50000"/>
                  </a:schemeClr>
                </a:solidFill>
              </a:rPr>
              <a:t>손석희 앵커가 단독으로 말함</a:t>
            </a:r>
            <a:r>
              <a:rPr lang="en-US" altLang="ko-KR" sz="2000" b="1" spc="-150" dirty="0">
                <a:solidFill>
                  <a:schemeClr val="accent6">
                    <a:lumMod val="50000"/>
                  </a:schemeClr>
                </a:solidFill>
              </a:rPr>
              <a:t>!</a:t>
            </a:r>
            <a:r>
              <a:rPr lang="en-US" altLang="ko-KR" sz="2000" spc="-150" dirty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ko-KR" altLang="en-US" sz="2000" spc="-150" dirty="0">
                <a:solidFill>
                  <a:schemeClr val="accent6">
                    <a:lumMod val="50000"/>
                  </a:schemeClr>
                </a:solidFill>
              </a:rPr>
              <a:t>음악이 나오거나 영상을 틀면서 말하는 경우도 많음</a:t>
            </a:r>
            <a:r>
              <a:rPr lang="en-US" altLang="ko-KR" sz="2000" spc="-150" dirty="0">
                <a:solidFill>
                  <a:schemeClr val="accent6">
                    <a:lumMod val="50000"/>
                  </a:schemeClr>
                </a:solidFill>
              </a:rPr>
              <a:t>)</a:t>
            </a:r>
            <a:endParaRPr lang="ko-KR" altLang="en-US" sz="2000" spc="-150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DDDDD47-C836-46EC-BF5B-C61376EF53D5}"/>
              </a:ext>
            </a:extLst>
          </p:cNvPr>
          <p:cNvGrpSpPr/>
          <p:nvPr/>
        </p:nvGrpSpPr>
        <p:grpSpPr>
          <a:xfrm>
            <a:off x="245444" y="2056096"/>
            <a:ext cx="11701112" cy="4682343"/>
            <a:chOff x="332003" y="1149892"/>
            <a:chExt cx="11701112" cy="468234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B798237-7712-494E-9EF6-FE4076CE0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2003" y="1174620"/>
              <a:ext cx="5388499" cy="409918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4A7D241-459D-460A-B08A-D3CD0D3C0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0186" y="1174620"/>
              <a:ext cx="5678240" cy="4657615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77DB548-E71A-4BDA-ACC1-38C3418CA2CB}"/>
                </a:ext>
              </a:extLst>
            </p:cNvPr>
            <p:cNvSpPr/>
            <p:nvPr/>
          </p:nvSpPr>
          <p:spPr>
            <a:xfrm>
              <a:off x="5830186" y="1573619"/>
              <a:ext cx="5678240" cy="722344"/>
            </a:xfrm>
            <a:prstGeom prst="rect">
              <a:avLst/>
            </a:prstGeom>
            <a:noFill/>
            <a:ln w="6032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A5893A6-E8A0-44B4-AB0E-431AF6E2FFE2}"/>
                </a:ext>
              </a:extLst>
            </p:cNvPr>
            <p:cNvSpPr/>
            <p:nvPr/>
          </p:nvSpPr>
          <p:spPr>
            <a:xfrm>
              <a:off x="5830186" y="3626727"/>
              <a:ext cx="5678240" cy="722344"/>
            </a:xfrm>
            <a:prstGeom prst="rect">
              <a:avLst/>
            </a:prstGeom>
            <a:noFill/>
            <a:ln w="6032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 descr="김성주 새누리당에 대한 이미지 검색결과">
              <a:extLst>
                <a:ext uri="{FF2B5EF4-FFF2-40B4-BE49-F238E27FC236}">
                  <a16:creationId xmlns:a16="http://schemas.microsoft.com/office/drawing/2014/main" id="{CA57FD21-B4F3-41B8-AD38-A212968FFC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31965" y="3978066"/>
              <a:ext cx="701150" cy="911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song icon에 대한 이미지 검색결과">
              <a:extLst>
                <a:ext uri="{FF2B5EF4-FFF2-40B4-BE49-F238E27FC236}">
                  <a16:creationId xmlns:a16="http://schemas.microsoft.com/office/drawing/2014/main" id="{5A27DCA7-7F3B-41E7-ADFC-EB9C60B1E0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9392" y="1149892"/>
              <a:ext cx="707586" cy="8340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67864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44DAAB4-784B-4416-86E1-210ECD3ECD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10044"/>
            <a:ext cx="2743200" cy="365125"/>
          </a:xfrm>
        </p:spPr>
        <p:txBody>
          <a:bodyPr/>
          <a:lstStyle/>
          <a:p>
            <a:fld id="{38AC9743-FB40-484F-B9A9-6A654DA1DCBD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A043A2-E5C8-4689-BB78-08946399287F}"/>
              </a:ext>
            </a:extLst>
          </p:cNvPr>
          <p:cNvSpPr txBox="1"/>
          <p:nvPr/>
        </p:nvSpPr>
        <p:spPr>
          <a:xfrm>
            <a:off x="723015" y="414670"/>
            <a:ext cx="3125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프로세싱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DF34F4-FBC4-4207-B3C1-A090746539F7}"/>
              </a:ext>
            </a:extLst>
          </p:cNvPr>
          <p:cNvSpPr txBox="1"/>
          <p:nvPr/>
        </p:nvSpPr>
        <p:spPr>
          <a:xfrm>
            <a:off x="404036" y="1286540"/>
            <a:ext cx="702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</a:rPr>
              <a:t>Step1 :</a:t>
            </a:r>
            <a:r>
              <a:rPr lang="en-US" altLang="ko-KR" b="1" dirty="0"/>
              <a:t> </a:t>
            </a:r>
            <a:r>
              <a:rPr lang="ko-KR" altLang="en-US" b="1" dirty="0"/>
              <a:t>모든 영상과 대본을 저장함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32C27F-0EC3-411E-B3AF-1F700B4D3BE0}"/>
              </a:ext>
            </a:extLst>
          </p:cNvPr>
          <p:cNvSpPr txBox="1"/>
          <p:nvPr/>
        </p:nvSpPr>
        <p:spPr>
          <a:xfrm>
            <a:off x="404036" y="1786920"/>
            <a:ext cx="7756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</a:rPr>
              <a:t>Step2 :</a:t>
            </a:r>
            <a:r>
              <a:rPr lang="en-US" altLang="ko-KR" b="1" dirty="0"/>
              <a:t> </a:t>
            </a:r>
            <a:r>
              <a:rPr lang="ko-KR" altLang="en-US" b="1" dirty="0"/>
              <a:t>영상을 음원으로 변환함 </a:t>
            </a:r>
            <a:r>
              <a:rPr lang="en-US" altLang="ko-KR" spc="-150" dirty="0"/>
              <a:t>. . . </a:t>
            </a:r>
            <a:r>
              <a:rPr lang="ko-KR" altLang="en-US" spc="-150" dirty="0"/>
              <a:t>한 개당 약 </a:t>
            </a:r>
            <a:r>
              <a:rPr lang="en-US" altLang="ko-KR" spc="-150" dirty="0"/>
              <a:t>3</a:t>
            </a:r>
            <a:r>
              <a:rPr lang="ko-KR" altLang="en-US" spc="-150" dirty="0"/>
              <a:t>분 </a:t>
            </a:r>
            <a:r>
              <a:rPr lang="en-US" altLang="ko-KR" spc="-150" dirty="0"/>
              <a:t>(wav</a:t>
            </a:r>
            <a:r>
              <a:rPr lang="ko-KR" altLang="en-US" spc="-150" dirty="0"/>
              <a:t>파일</a:t>
            </a:r>
            <a:r>
              <a:rPr lang="en-US" altLang="ko-KR" spc="-150" dirty="0"/>
              <a:t>)</a:t>
            </a:r>
            <a:endParaRPr lang="ko-KR" altLang="en-US" spc="-1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4E0E4B-BEEE-41C2-859D-7E07E785FAD8}"/>
              </a:ext>
            </a:extLst>
          </p:cNvPr>
          <p:cNvSpPr txBox="1"/>
          <p:nvPr/>
        </p:nvSpPr>
        <p:spPr>
          <a:xfrm>
            <a:off x="404036" y="2287300"/>
            <a:ext cx="11094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</a:rPr>
              <a:t>Step3 :</a:t>
            </a:r>
            <a:r>
              <a:rPr lang="en-US" altLang="ko-KR" b="1" dirty="0"/>
              <a:t> </a:t>
            </a:r>
            <a:r>
              <a:rPr lang="ko-KR" altLang="en-US" b="1" dirty="0"/>
              <a:t>음원을 문장별로 자르기 </a:t>
            </a:r>
            <a:r>
              <a:rPr lang="en-US" altLang="ko-KR" spc="-150" dirty="0"/>
              <a:t>. . . </a:t>
            </a:r>
            <a:r>
              <a:rPr lang="ko-KR" altLang="en-US" spc="-150" dirty="0"/>
              <a:t>노가다로 자르면 완벽한 데이터가 나올 수 있겠지만</a:t>
            </a:r>
            <a:r>
              <a:rPr lang="en-US" altLang="ko-KR" spc="-150" dirty="0"/>
              <a:t>.. </a:t>
            </a:r>
            <a:r>
              <a:rPr lang="en-US" altLang="ko-KR" sz="2000" b="1" spc="-15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librosa</a:t>
            </a:r>
            <a:r>
              <a:rPr lang="en-US" altLang="ko-KR" sz="2000" b="1" spc="-1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en-US" sz="2000" b="1" spc="-150" dirty="0">
                <a:solidFill>
                  <a:schemeClr val="accent1">
                    <a:lumMod val="75000"/>
                  </a:schemeClr>
                </a:solidFill>
              </a:rPr>
              <a:t>패키지 사용</a:t>
            </a:r>
            <a:r>
              <a:rPr lang="en-US" altLang="ko-KR" sz="2000" b="1" spc="-150" dirty="0">
                <a:solidFill>
                  <a:schemeClr val="accent1">
                    <a:lumMod val="75000"/>
                  </a:schemeClr>
                </a:solidFill>
              </a:rPr>
              <a:t>! </a:t>
            </a:r>
            <a:r>
              <a:rPr lang="ko-KR" altLang="en-US" sz="2000" b="1" spc="-15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ko-KR" altLang="en-US" b="1" spc="-1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2B87A0-3AE5-4691-9A42-20BC68C9350E}"/>
              </a:ext>
            </a:extLst>
          </p:cNvPr>
          <p:cNvSpPr txBox="1"/>
          <p:nvPr/>
        </p:nvSpPr>
        <p:spPr>
          <a:xfrm>
            <a:off x="404036" y="4685060"/>
            <a:ext cx="1131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</a:rPr>
              <a:t>Step4 :</a:t>
            </a:r>
            <a:r>
              <a:rPr lang="en-US" altLang="ko-KR" b="1" dirty="0"/>
              <a:t> </a:t>
            </a:r>
            <a:r>
              <a:rPr lang="ko-KR" altLang="en-US" b="1" dirty="0"/>
              <a:t>잘라진 음원에 음성인식하기</a:t>
            </a:r>
          </a:p>
        </p:txBody>
      </p:sp>
      <p:pic>
        <p:nvPicPr>
          <p:cNvPr id="6146" name="Picture 2" descr="sound wave에 대한 이미지 검색결과">
            <a:extLst>
              <a:ext uri="{FF2B5EF4-FFF2-40B4-BE49-F238E27FC236}">
                <a16:creationId xmlns:a16="http://schemas.microsoft.com/office/drawing/2014/main" id="{6E42B746-4DED-4D2E-81FA-C377DC14E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13" b="25434"/>
          <a:stretch/>
        </p:blipFill>
        <p:spPr bwMode="auto">
          <a:xfrm>
            <a:off x="556897" y="3001216"/>
            <a:ext cx="4281979" cy="126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sound wave에 대한 이미지 검색결과">
            <a:extLst>
              <a:ext uri="{FF2B5EF4-FFF2-40B4-BE49-F238E27FC236}">
                <a16:creationId xmlns:a16="http://schemas.microsoft.com/office/drawing/2014/main" id="{22ADD9EC-3412-4F82-B4A4-94781119A6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13" b="25434"/>
          <a:stretch/>
        </p:blipFill>
        <p:spPr bwMode="auto">
          <a:xfrm>
            <a:off x="5516968" y="3001215"/>
            <a:ext cx="4075370" cy="120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389CDFF-85EC-4F1D-83B1-1FBA11E519E8}"/>
              </a:ext>
            </a:extLst>
          </p:cNvPr>
          <p:cNvSpPr/>
          <p:nvPr/>
        </p:nvSpPr>
        <p:spPr>
          <a:xfrm>
            <a:off x="4991188" y="3536677"/>
            <a:ext cx="342900" cy="2683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F3A192-78B2-4E61-A75F-D547EC2C53BA}"/>
              </a:ext>
            </a:extLst>
          </p:cNvPr>
          <p:cNvSpPr/>
          <p:nvPr/>
        </p:nvSpPr>
        <p:spPr>
          <a:xfrm>
            <a:off x="5516968" y="3001215"/>
            <a:ext cx="232322" cy="12001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3B78EE4-390C-4E2A-BF7D-0A90767E16EB}"/>
              </a:ext>
            </a:extLst>
          </p:cNvPr>
          <p:cNvSpPr/>
          <p:nvPr/>
        </p:nvSpPr>
        <p:spPr>
          <a:xfrm>
            <a:off x="5816008" y="3001215"/>
            <a:ext cx="2607901" cy="1200152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2275788-AE0D-4011-8E88-C67953849604}"/>
              </a:ext>
            </a:extLst>
          </p:cNvPr>
          <p:cNvSpPr/>
          <p:nvPr/>
        </p:nvSpPr>
        <p:spPr>
          <a:xfrm>
            <a:off x="8494437" y="3006997"/>
            <a:ext cx="232322" cy="120015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7A16F7-B01E-490E-9985-80EDD54B4B4D}"/>
              </a:ext>
            </a:extLst>
          </p:cNvPr>
          <p:cNvSpPr txBox="1"/>
          <p:nvPr/>
        </p:nvSpPr>
        <p:spPr>
          <a:xfrm>
            <a:off x="5359516" y="4161840"/>
            <a:ext cx="4404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①</a:t>
            </a:r>
            <a:r>
              <a:rPr lang="en-US" altLang="ko-KR" sz="2800" b="1" dirty="0"/>
              <a:t>         </a:t>
            </a:r>
            <a:r>
              <a:rPr lang="en-US" altLang="ko-KR" sz="2800" b="1" dirty="0">
                <a:solidFill>
                  <a:schemeClr val="accent2">
                    <a:lumMod val="75000"/>
                  </a:schemeClr>
                </a:solidFill>
              </a:rPr>
              <a:t>② </a:t>
            </a:r>
            <a:r>
              <a:rPr lang="en-US" altLang="ko-KR" sz="2800" b="1" dirty="0"/>
              <a:t>        </a:t>
            </a:r>
            <a:r>
              <a:rPr lang="en-US" altLang="ko-KR" sz="2800" b="1" dirty="0">
                <a:solidFill>
                  <a:srgbClr val="00B050"/>
                </a:solidFill>
              </a:rPr>
              <a:t>③</a:t>
            </a:r>
            <a:r>
              <a:rPr lang="en-US" altLang="ko-KR" sz="2800" b="1" dirty="0"/>
              <a:t>  </a:t>
            </a:r>
            <a:r>
              <a:rPr lang="en-US" altLang="ko-KR" sz="2800" b="1" dirty="0">
                <a:solidFill>
                  <a:srgbClr val="7030A0"/>
                </a:solidFill>
              </a:rPr>
              <a:t>④</a:t>
            </a:r>
            <a:endParaRPr lang="ko-KR" altLang="en-US" sz="2800" b="1" dirty="0">
              <a:solidFill>
                <a:srgbClr val="7030A0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4DE961A-458A-4D9A-B8BA-3DF577876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" y="5472474"/>
            <a:ext cx="6400800" cy="923925"/>
          </a:xfrm>
          <a:prstGeom prst="rect">
            <a:avLst/>
          </a:prstGeom>
        </p:spPr>
      </p:pic>
      <p:pic>
        <p:nvPicPr>
          <p:cNvPr id="6148" name="Picture 4" descr="관련 이미지">
            <a:extLst>
              <a:ext uri="{FF2B5EF4-FFF2-40B4-BE49-F238E27FC236}">
                <a16:creationId xmlns:a16="http://schemas.microsoft.com/office/drawing/2014/main" id="{A671426F-1A97-4711-A5A3-21802BEFD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006" y="4861855"/>
            <a:ext cx="3529506" cy="1851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F03A7F68-B392-49DD-8872-EAF230593B80}"/>
              </a:ext>
            </a:extLst>
          </p:cNvPr>
          <p:cNvSpPr/>
          <p:nvPr/>
        </p:nvSpPr>
        <p:spPr>
          <a:xfrm>
            <a:off x="8884210" y="3013351"/>
            <a:ext cx="708127" cy="120015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FF017D-889E-4202-8522-2E63970CAAA6}"/>
              </a:ext>
            </a:extLst>
          </p:cNvPr>
          <p:cNvSpPr txBox="1"/>
          <p:nvPr/>
        </p:nvSpPr>
        <p:spPr>
          <a:xfrm>
            <a:off x="4053578" y="2601079"/>
            <a:ext cx="559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spc="-150" dirty="0"/>
              <a:t>침묵 구간에서 자르기</a:t>
            </a:r>
          </a:p>
        </p:txBody>
      </p:sp>
    </p:spTree>
    <p:extLst>
      <p:ext uri="{BB962C8B-B14F-4D97-AF65-F5344CB8AC3E}">
        <p14:creationId xmlns:p14="http://schemas.microsoft.com/office/powerpoint/2010/main" val="4038299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44DAAB4-784B-4416-86E1-210ECD3ECD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10044"/>
            <a:ext cx="2743200" cy="365125"/>
          </a:xfrm>
        </p:spPr>
        <p:txBody>
          <a:bodyPr/>
          <a:lstStyle/>
          <a:p>
            <a:fld id="{38AC9743-FB40-484F-B9A9-6A654DA1DCBD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A043A2-E5C8-4689-BB78-08946399287F}"/>
              </a:ext>
            </a:extLst>
          </p:cNvPr>
          <p:cNvSpPr txBox="1"/>
          <p:nvPr/>
        </p:nvSpPr>
        <p:spPr>
          <a:xfrm>
            <a:off x="723015" y="414670"/>
            <a:ext cx="3125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프로세싱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9379A6-5654-4C55-A098-3C40A98DA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9" y="1139021"/>
            <a:ext cx="12028763" cy="1280088"/>
          </a:xfrm>
          <a:prstGeom prst="rect">
            <a:avLst/>
          </a:prstGeom>
        </p:spPr>
      </p:pic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BAFA41AC-36B3-4381-8D5B-76137D6F0B64}"/>
              </a:ext>
            </a:extLst>
          </p:cNvPr>
          <p:cNvSpPr/>
          <p:nvPr/>
        </p:nvSpPr>
        <p:spPr>
          <a:xfrm rot="16200000">
            <a:off x="2301072" y="2296915"/>
            <a:ext cx="438493" cy="788670"/>
          </a:xfrm>
          <a:prstGeom prst="leftBrace">
            <a:avLst>
              <a:gd name="adj1" fmla="val 30334"/>
              <a:gd name="adj2" fmla="val 51116"/>
            </a:avLst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D3E2C1-BFB5-4A9D-8A7D-4FE8AB3B7BBE}"/>
              </a:ext>
            </a:extLst>
          </p:cNvPr>
          <p:cNvSpPr txBox="1"/>
          <p:nvPr/>
        </p:nvSpPr>
        <p:spPr>
          <a:xfrm>
            <a:off x="1554483" y="3029581"/>
            <a:ext cx="1714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2">
                    <a:lumMod val="50000"/>
                  </a:schemeClr>
                </a:solidFill>
              </a:rPr>
              <a:t>원본 </a:t>
            </a:r>
            <a:endParaRPr lang="en-US" altLang="ko-KR" spc="-150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ko-KR" altLang="en-US" spc="-150" dirty="0">
                <a:solidFill>
                  <a:schemeClr val="tx2">
                    <a:lumMod val="50000"/>
                  </a:schemeClr>
                </a:solidFill>
              </a:rPr>
              <a:t>음성파일명</a:t>
            </a:r>
            <a:endParaRPr lang="en-US" altLang="ko-KR" spc="-150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en-US" altLang="ko-KR" spc="-150" dirty="0">
                <a:solidFill>
                  <a:schemeClr val="tx2">
                    <a:lumMod val="50000"/>
                  </a:schemeClr>
                </a:solidFill>
              </a:rPr>
              <a:t>(</a:t>
            </a:r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</a:rPr>
              <a:t>1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</a:rPr>
              <a:t>회치 브리핑</a:t>
            </a:r>
            <a:r>
              <a:rPr lang="en-US" altLang="ko-KR" sz="1400" b="1" spc="-150" dirty="0">
                <a:solidFill>
                  <a:schemeClr val="tx2">
                    <a:lumMod val="50000"/>
                  </a:schemeClr>
                </a:solidFill>
              </a:rPr>
              <a:t>)</a:t>
            </a:r>
            <a:r>
              <a:rPr lang="ko-KR" altLang="en-US" sz="1400" b="1" spc="-150" dirty="0">
                <a:solidFill>
                  <a:schemeClr val="tx2">
                    <a:lumMod val="50000"/>
                  </a:schemeClr>
                </a:solidFill>
              </a:rPr>
              <a:t> </a:t>
            </a:r>
            <a:endParaRPr lang="en-US" altLang="ko-KR" b="1" spc="-150" dirty="0">
              <a:solidFill>
                <a:schemeClr val="tx2">
                  <a:lumMod val="50000"/>
                </a:schemeClr>
              </a:solidFill>
            </a:endParaRPr>
          </a:p>
          <a:p>
            <a:endParaRPr lang="ko-KR" altLang="en-US" spc="-15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왼쪽 중괄호 22">
            <a:extLst>
              <a:ext uri="{FF2B5EF4-FFF2-40B4-BE49-F238E27FC236}">
                <a16:creationId xmlns:a16="http://schemas.microsoft.com/office/drawing/2014/main" id="{C26FCDE0-5391-48A6-AB0F-F3DB2A2FB22B}"/>
              </a:ext>
            </a:extLst>
          </p:cNvPr>
          <p:cNvSpPr/>
          <p:nvPr/>
        </p:nvSpPr>
        <p:spPr>
          <a:xfrm rot="16200000">
            <a:off x="2377543" y="3131919"/>
            <a:ext cx="1562789" cy="220091"/>
          </a:xfrm>
          <a:prstGeom prst="leftBrace">
            <a:avLst>
              <a:gd name="adj1" fmla="val 30334"/>
              <a:gd name="adj2" fmla="val 51116"/>
            </a:avLst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7CE3D3-E8D2-4820-A1F0-D6EE72518CDB}"/>
              </a:ext>
            </a:extLst>
          </p:cNvPr>
          <p:cNvSpPr txBox="1"/>
          <p:nvPr/>
        </p:nvSpPr>
        <p:spPr>
          <a:xfrm>
            <a:off x="2286001" y="4317725"/>
            <a:ext cx="1714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2">
                    <a:lumMod val="50000"/>
                  </a:schemeClr>
                </a:solidFill>
              </a:rPr>
              <a:t>문장별로 </a:t>
            </a:r>
            <a:endParaRPr lang="en-US" altLang="ko-KR" spc="-150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ko-KR" altLang="en-US" spc="-150" dirty="0">
                <a:solidFill>
                  <a:schemeClr val="tx2">
                    <a:lumMod val="50000"/>
                  </a:schemeClr>
                </a:solidFill>
              </a:rPr>
              <a:t>자른 순서</a:t>
            </a:r>
          </a:p>
        </p:txBody>
      </p:sp>
      <p:sp>
        <p:nvSpPr>
          <p:cNvPr id="25" name="왼쪽 중괄호 24">
            <a:extLst>
              <a:ext uri="{FF2B5EF4-FFF2-40B4-BE49-F238E27FC236}">
                <a16:creationId xmlns:a16="http://schemas.microsoft.com/office/drawing/2014/main" id="{10487358-6C51-4223-B16C-4003DC7313E8}"/>
              </a:ext>
            </a:extLst>
          </p:cNvPr>
          <p:cNvSpPr/>
          <p:nvPr/>
        </p:nvSpPr>
        <p:spPr>
          <a:xfrm rot="16200000">
            <a:off x="7632116" y="-1124692"/>
            <a:ext cx="646330" cy="7909559"/>
          </a:xfrm>
          <a:prstGeom prst="leftBrace">
            <a:avLst>
              <a:gd name="adj1" fmla="val 30334"/>
              <a:gd name="adj2" fmla="val 51116"/>
            </a:avLst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E161C8-4FED-478A-842D-C346A069D07C}"/>
              </a:ext>
            </a:extLst>
          </p:cNvPr>
          <p:cNvSpPr txBox="1"/>
          <p:nvPr/>
        </p:nvSpPr>
        <p:spPr>
          <a:xfrm>
            <a:off x="6096000" y="3366157"/>
            <a:ext cx="3771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2">
                    <a:lumMod val="50000"/>
                  </a:schemeClr>
                </a:solidFill>
              </a:rPr>
              <a:t>Google speech-to text</a:t>
            </a:r>
            <a:r>
              <a:rPr lang="ko-KR" altLang="en-US" spc="-150" dirty="0">
                <a:solidFill>
                  <a:schemeClr val="tx2">
                    <a:lumMod val="50000"/>
                  </a:schemeClr>
                </a:solidFill>
              </a:rPr>
              <a:t>가 인식한 문장</a:t>
            </a:r>
          </a:p>
          <a:p>
            <a:pPr algn="ctr"/>
            <a:endParaRPr lang="en-US" altLang="ko-KR" spc="-15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79D294A-1BD5-4144-B938-1CC84321C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5014951"/>
            <a:ext cx="7075910" cy="1395093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11E5650D-3951-471A-AF92-4227B93642D8}"/>
              </a:ext>
            </a:extLst>
          </p:cNvPr>
          <p:cNvSpPr/>
          <p:nvPr/>
        </p:nvSpPr>
        <p:spPr>
          <a:xfrm>
            <a:off x="4773930" y="3930483"/>
            <a:ext cx="65273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b="1" spc="-150" dirty="0">
                <a:solidFill>
                  <a:srgbClr val="FF0000"/>
                </a:solidFill>
              </a:rPr>
              <a:t>정확하지 않음 </a:t>
            </a:r>
            <a:r>
              <a:rPr lang="en-US" altLang="ko-KR" b="1" spc="-150" dirty="0">
                <a:solidFill>
                  <a:srgbClr val="FF0000"/>
                </a:solidFill>
              </a:rPr>
              <a:t>+ </a:t>
            </a:r>
            <a:r>
              <a:rPr lang="ko-KR" altLang="en-US" spc="-150" dirty="0">
                <a:solidFill>
                  <a:schemeClr val="tx2">
                    <a:lumMod val="50000"/>
                  </a:schemeClr>
                </a:solidFill>
              </a:rPr>
              <a:t>쉬지 않고 말한 경우에 두개의 문장이 붙여진 경우도 많고 천천히 말한 경우 한문장이 여러 개로 쪼개진 경우도 많음</a:t>
            </a:r>
            <a:endParaRPr lang="en-US" altLang="ko-KR" spc="-15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959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1462</Words>
  <Application>Microsoft Office PowerPoint</Application>
  <PresentationFormat>와이드스크린</PresentationFormat>
  <Paragraphs>322</Paragraphs>
  <Slides>40</Slides>
  <Notes>10</Notes>
  <HiddenSlides>0</HiddenSlides>
  <MMClips>12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9" baseType="lpstr">
      <vt:lpstr>HY헤드라인M</vt:lpstr>
      <vt:lpstr>medium-content-serif-font</vt:lpstr>
      <vt:lpstr>Open Sans</vt:lpstr>
      <vt:lpstr>맑은 고딕</vt:lpstr>
      <vt:lpstr>Arial</vt:lpstr>
      <vt:lpstr>Cambria Math</vt:lpstr>
      <vt:lpstr>Consolas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정혜윤(자연과학대학)</dc:creator>
  <cp:lastModifiedBy>정혜윤(자연과학대학)</cp:lastModifiedBy>
  <cp:revision>14</cp:revision>
  <dcterms:created xsi:type="dcterms:W3CDTF">2019-12-12T15:23:51Z</dcterms:created>
  <dcterms:modified xsi:type="dcterms:W3CDTF">2019-12-13T04:02:27Z</dcterms:modified>
</cp:coreProperties>
</file>